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31940500" cy="44361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FFFF00"/>
    <a:srgbClr val="FF6600"/>
    <a:srgbClr val="FFCC00"/>
    <a:srgbClr val="CCCCFF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72" autoAdjust="0"/>
    <p:restoredTop sz="99758" autoAdjust="0"/>
  </p:normalViewPr>
  <p:slideViewPr>
    <p:cSldViewPr>
      <p:cViewPr varScale="1">
        <p:scale>
          <a:sx n="13" d="100"/>
          <a:sy n="13" d="100"/>
        </p:scale>
        <p:origin x="2894" y="13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kha\Desktop\GRADUATION%20PROJECT\scour%20depth%20time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err="1">
                <a:solidFill>
                  <a:schemeClr val="bg2">
                    <a:lumMod val="25000"/>
                  </a:schemeClr>
                </a:solidFill>
              </a:rPr>
              <a:t>Graph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 of Time </a:t>
            </a:r>
            <a:r>
              <a:rPr lang="tr-TR" dirty="0" err="1">
                <a:solidFill>
                  <a:schemeClr val="bg2">
                    <a:lumMod val="25000"/>
                  </a:schemeClr>
                </a:solidFill>
              </a:rPr>
              <a:t>Evolution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21533936035773307"/>
          <c:y val="1.150287994676672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9.0530898590510597E-2"/>
          <c:y val="0.20377440822660353"/>
          <c:w val="0.87946774436646391"/>
          <c:h val="0.71474675331876814"/>
        </c:manualLayout>
      </c:layout>
      <c:scatterChart>
        <c:scatterStyle val="smoothMarker"/>
        <c:varyColors val="0"/>
        <c:ser>
          <c:idx val="0"/>
          <c:order val="0"/>
          <c:tx>
            <c:v>Melville-Chiew</c:v>
          </c:tx>
          <c:spPr>
            <a:ln w="28575">
              <a:solidFill>
                <a:srgbClr val="7030A0"/>
              </a:solidFill>
            </a:ln>
            <a:effectLst/>
          </c:spPr>
          <c:marker>
            <c:symbol val="none"/>
          </c:marker>
          <c:xVal>
            <c:numRef>
              <c:f>Sayfa1!$B$4:$B$20</c:f>
              <c:numCache>
                <c:formatCode>General</c:formatCode>
                <c:ptCount val="17"/>
                <c:pt idx="0">
                  <c:v>2.7777777777777778E-4</c:v>
                </c:pt>
                <c:pt idx="1">
                  <c:v>2.7777777777777775E-3</c:v>
                </c:pt>
                <c:pt idx="2">
                  <c:v>2.7777777777777776E-2</c:v>
                </c:pt>
                <c:pt idx="3">
                  <c:v>0.27777777777777779</c:v>
                </c:pt>
                <c:pt idx="4">
                  <c:v>1.3888888888888888</c:v>
                </c:pt>
                <c:pt idx="5">
                  <c:v>2.2222222222222223</c:v>
                </c:pt>
                <c:pt idx="6">
                  <c:v>3.6111111111111112</c:v>
                </c:pt>
                <c:pt idx="7">
                  <c:v>4.166666666666667</c:v>
                </c:pt>
                <c:pt idx="8">
                  <c:v>5.5555555555555554</c:v>
                </c:pt>
                <c:pt idx="9">
                  <c:v>8.3333333333333339</c:v>
                </c:pt>
                <c:pt idx="10">
                  <c:v>12.036111111111111</c:v>
                </c:pt>
                <c:pt idx="11">
                  <c:v>13.423611111111111</c:v>
                </c:pt>
                <c:pt idx="12">
                  <c:v>14.811111111111108</c:v>
                </c:pt>
                <c:pt idx="13">
                  <c:v>16.198611111111113</c:v>
                </c:pt>
                <c:pt idx="14">
                  <c:v>17.586111111111112</c:v>
                </c:pt>
                <c:pt idx="15">
                  <c:v>18.973611111111111</c:v>
                </c:pt>
                <c:pt idx="16">
                  <c:v>21.665800668783408</c:v>
                </c:pt>
              </c:numCache>
            </c:numRef>
          </c:xVal>
          <c:yVal>
            <c:numRef>
              <c:f>Sayfa1!$C$4:$C$20</c:f>
              <c:numCache>
                <c:formatCode>General</c:formatCode>
                <c:ptCount val="17"/>
                <c:pt idx="0">
                  <c:v>9.9755153142792544E-3</c:v>
                </c:pt>
                <c:pt idx="1">
                  <c:v>2.9674531473332922E-2</c:v>
                </c:pt>
                <c:pt idx="2">
                  <c:v>7.5457572794085881E-2</c:v>
                </c:pt>
                <c:pt idx="3">
                  <c:v>0.16073025604144331</c:v>
                </c:pt>
                <c:pt idx="4">
                  <c:v>0.24124578992938078</c:v>
                </c:pt>
                <c:pt idx="5">
                  <c:v>0.26568773163399095</c:v>
                </c:pt>
                <c:pt idx="6">
                  <c:v>0.29007522263573793</c:v>
                </c:pt>
                <c:pt idx="7">
                  <c:v>0.29694792061745529</c:v>
                </c:pt>
                <c:pt idx="8">
                  <c:v>0.31012896102652232</c:v>
                </c:pt>
                <c:pt idx="9">
                  <c:v>0.326770687774047</c:v>
                </c:pt>
                <c:pt idx="10">
                  <c:v>0.33912389018769418</c:v>
                </c:pt>
                <c:pt idx="11">
                  <c:v>0.34213462850582121</c:v>
                </c:pt>
                <c:pt idx="12">
                  <c:v>0.3445372591083703</c:v>
                </c:pt>
                <c:pt idx="13">
                  <c:v>0.34643493378684581</c:v>
                </c:pt>
                <c:pt idx="14">
                  <c:v>0.34790010744630084</c:v>
                </c:pt>
                <c:pt idx="15">
                  <c:v>0.34898046676745159</c:v>
                </c:pt>
                <c:pt idx="16">
                  <c:v>0.35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0C-4B0C-BBD4-886C2F511324}"/>
            </c:ext>
          </c:extLst>
        </c:ser>
        <c:ser>
          <c:idx val="1"/>
          <c:order val="1"/>
          <c:tx>
            <c:v>Hager-Oliveto</c:v>
          </c:tx>
          <c:spPr>
            <a:ln w="25400">
              <a:solidFill>
                <a:srgbClr val="FF0000"/>
              </a:solidFill>
            </a:ln>
            <a:effectLst/>
          </c:spPr>
          <c:marker>
            <c:symbol val="none"/>
          </c:marker>
          <c:xVal>
            <c:numRef>
              <c:f>Sayfa1!$E$4:$E$20</c:f>
              <c:numCache>
                <c:formatCode>General</c:formatCode>
                <c:ptCount val="17"/>
                <c:pt idx="0">
                  <c:v>2.7777777777777778E-4</c:v>
                </c:pt>
                <c:pt idx="1">
                  <c:v>2.7777777777777775E-3</c:v>
                </c:pt>
                <c:pt idx="2">
                  <c:v>2.7777777777777776E-2</c:v>
                </c:pt>
                <c:pt idx="3">
                  <c:v>0.27777777777777779</c:v>
                </c:pt>
                <c:pt idx="4">
                  <c:v>1.3888888888888888</c:v>
                </c:pt>
                <c:pt idx="5">
                  <c:v>2.2222222222222223</c:v>
                </c:pt>
                <c:pt idx="6">
                  <c:v>3.6111111111111112</c:v>
                </c:pt>
                <c:pt idx="7">
                  <c:v>4.166666666666667</c:v>
                </c:pt>
                <c:pt idx="8">
                  <c:v>5.5555555555555554</c:v>
                </c:pt>
                <c:pt idx="9">
                  <c:v>8.3333333333333339</c:v>
                </c:pt>
                <c:pt idx="10">
                  <c:v>12.036111111111111</c:v>
                </c:pt>
                <c:pt idx="11">
                  <c:v>13.423611111111111</c:v>
                </c:pt>
                <c:pt idx="12">
                  <c:v>14.811111111111108</c:v>
                </c:pt>
                <c:pt idx="13">
                  <c:v>16.198611111111113</c:v>
                </c:pt>
                <c:pt idx="14">
                  <c:v>17.586111111111112</c:v>
                </c:pt>
                <c:pt idx="15">
                  <c:v>18.973611111111111</c:v>
                </c:pt>
                <c:pt idx="16">
                  <c:v>21.665800668783408</c:v>
                </c:pt>
              </c:numCache>
            </c:numRef>
          </c:xVal>
          <c:yVal>
            <c:numRef>
              <c:f>Sayfa1!$F$4:$F$20</c:f>
              <c:numCache>
                <c:formatCode>General</c:formatCode>
                <c:ptCount val="17"/>
                <c:pt idx="0">
                  <c:v>7.2641804147546823E-3</c:v>
                </c:pt>
                <c:pt idx="1">
                  <c:v>1.3965650429605873E-2</c:v>
                </c:pt>
                <c:pt idx="2">
                  <c:v>2.0667120444457066E-2</c:v>
                </c:pt>
                <c:pt idx="3">
                  <c:v>2.7368590459308256E-2</c:v>
                </c:pt>
                <c:pt idx="4">
                  <c:v>3.2052716984646491E-2</c:v>
                </c:pt>
                <c:pt idx="5">
                  <c:v>3.3420620927847117E-2</c:v>
                </c:pt>
                <c:pt idx="6">
                  <c:v>3.4833648433035332E-2</c:v>
                </c:pt>
                <c:pt idx="7">
                  <c:v>3.5250130766598484E-2</c:v>
                </c:pt>
                <c:pt idx="8">
                  <c:v>3.6087403963672396E-2</c:v>
                </c:pt>
                <c:pt idx="9">
                  <c:v>3.7267474256111439E-2</c:v>
                </c:pt>
                <c:pt idx="10">
                  <c:v>3.8337480779519706E-2</c:v>
                </c:pt>
                <c:pt idx="11">
                  <c:v>3.8655017697052339E-2</c:v>
                </c:pt>
                <c:pt idx="12">
                  <c:v>3.8941292956431721E-2</c:v>
                </c:pt>
                <c:pt idx="13">
                  <c:v>3.9201914058288143E-2</c:v>
                </c:pt>
                <c:pt idx="14">
                  <c:v>3.9441103150956995E-2</c:v>
                </c:pt>
                <c:pt idx="15">
                  <c:v>3.9662118852721293E-2</c:v>
                </c:pt>
                <c:pt idx="16">
                  <c:v>4.004828937555302E-2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0C-4B0C-BBD4-886C2F511324}"/>
            </c:ext>
          </c:extLst>
        </c:ser>
        <c:ser>
          <c:idx val="2"/>
          <c:order val="2"/>
          <c:tx>
            <c:v>Kothyari</c:v>
          </c:tx>
          <c:spPr>
            <a:ln w="25400">
              <a:solidFill>
                <a:schemeClr val="accent3"/>
              </a:solidFill>
            </a:ln>
            <a:effectLst/>
          </c:spPr>
          <c:marker>
            <c:symbol val="none"/>
          </c:marker>
          <c:xVal>
            <c:numRef>
              <c:f>Sayfa1!$H$4:$H$20</c:f>
              <c:numCache>
                <c:formatCode>General</c:formatCode>
                <c:ptCount val="17"/>
                <c:pt idx="0">
                  <c:v>1.3888888888888889E-3</c:v>
                </c:pt>
                <c:pt idx="1">
                  <c:v>2.7777777777777779E-3</c:v>
                </c:pt>
                <c:pt idx="2">
                  <c:v>2.7777777777777776E-2</c:v>
                </c:pt>
                <c:pt idx="3">
                  <c:v>0.27777777777777779</c:v>
                </c:pt>
                <c:pt idx="4">
                  <c:v>1.3888888888888888</c:v>
                </c:pt>
                <c:pt idx="5">
                  <c:v>2.2222222222222223</c:v>
                </c:pt>
                <c:pt idx="6">
                  <c:v>3.6111111111111112</c:v>
                </c:pt>
                <c:pt idx="7">
                  <c:v>4.166666666666667</c:v>
                </c:pt>
                <c:pt idx="8">
                  <c:v>5.5555555555555554</c:v>
                </c:pt>
                <c:pt idx="9">
                  <c:v>8.3333333333333339</c:v>
                </c:pt>
                <c:pt idx="10">
                  <c:v>12.036111111111111</c:v>
                </c:pt>
                <c:pt idx="11">
                  <c:v>13.423611111111111</c:v>
                </c:pt>
                <c:pt idx="12">
                  <c:v>14.811111111111112</c:v>
                </c:pt>
                <c:pt idx="13">
                  <c:v>16.198611111111113</c:v>
                </c:pt>
                <c:pt idx="14">
                  <c:v>17.586111111111112</c:v>
                </c:pt>
                <c:pt idx="15">
                  <c:v>18.973611111111111</c:v>
                </c:pt>
                <c:pt idx="16">
                  <c:v>21.665800668783408</c:v>
                </c:pt>
              </c:numCache>
            </c:numRef>
          </c:xVal>
          <c:yVal>
            <c:numRef>
              <c:f>Sayfa1!$I$4:$I$20</c:f>
              <c:numCache>
                <c:formatCode>General</c:formatCode>
                <c:ptCount val="17"/>
                <c:pt idx="0">
                  <c:v>1.4453066374385854E-2</c:v>
                </c:pt>
                <c:pt idx="1">
                  <c:v>2.1819197159874727E-2</c:v>
                </c:pt>
                <c:pt idx="2">
                  <c:v>4.6288953966804922E-2</c:v>
                </c:pt>
                <c:pt idx="3">
                  <c:v>7.0758710773735134E-2</c:v>
                </c:pt>
                <c:pt idx="4">
                  <c:v>8.7862336795176452E-2</c:v>
                </c:pt>
                <c:pt idx="5">
                  <c:v>9.2857103130201735E-2</c:v>
                </c:pt>
                <c:pt idx="6">
                  <c:v>9.8016633701379988E-2</c:v>
                </c:pt>
                <c:pt idx="7">
                  <c:v>9.953737786558399E-2</c:v>
                </c:pt>
                <c:pt idx="8">
                  <c:v>0.10259459836615419</c:v>
                </c:pt>
                <c:pt idx="9">
                  <c:v>0.10690350865107287</c:v>
                </c:pt>
                <c:pt idx="10">
                  <c:v>0.11081053193874038</c:v>
                </c:pt>
                <c:pt idx="11">
                  <c:v>0.11196998667509321</c:v>
                </c:pt>
                <c:pt idx="12">
                  <c:v>0.11301529254997296</c:v>
                </c:pt>
                <c:pt idx="13">
                  <c:v>0.11396692479887477</c:v>
                </c:pt>
                <c:pt idx="14">
                  <c:v>0.11484030018002343</c:v>
                </c:pt>
                <c:pt idx="15">
                  <c:v>0.11564731721668856</c:v>
                </c:pt>
                <c:pt idx="16">
                  <c:v>0.11705738079359876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90C-4B0C-BBD4-886C2F511324}"/>
            </c:ext>
          </c:extLst>
        </c:ser>
        <c:ser>
          <c:idx val="3"/>
          <c:order val="3"/>
          <c:tx>
            <c:v>Franzetti</c:v>
          </c:tx>
          <c:spPr>
            <a:ln w="25400">
              <a:solidFill>
                <a:srgbClr val="FFFF00"/>
              </a:solidFill>
            </a:ln>
            <a:effectLst/>
          </c:spPr>
          <c:marker>
            <c:symbol val="none"/>
          </c:marker>
          <c:xVal>
            <c:numRef>
              <c:f>Sayfa1!$K$4:$K$20</c:f>
              <c:numCache>
                <c:formatCode>General</c:formatCode>
                <c:ptCount val="17"/>
                <c:pt idx="0">
                  <c:v>1.3888888888888889E-3</c:v>
                </c:pt>
                <c:pt idx="1">
                  <c:v>2.7777777777777779E-3</c:v>
                </c:pt>
                <c:pt idx="2">
                  <c:v>2.7777777777777776E-2</c:v>
                </c:pt>
                <c:pt idx="3">
                  <c:v>0.27777777777777779</c:v>
                </c:pt>
                <c:pt idx="4">
                  <c:v>1.3888888888888888</c:v>
                </c:pt>
                <c:pt idx="5">
                  <c:v>2.2222222222222223</c:v>
                </c:pt>
                <c:pt idx="6">
                  <c:v>3.6111111111111112</c:v>
                </c:pt>
                <c:pt idx="7">
                  <c:v>4.166666666666667</c:v>
                </c:pt>
                <c:pt idx="8">
                  <c:v>5.5555555555555554</c:v>
                </c:pt>
                <c:pt idx="9">
                  <c:v>8.3333333333333339</c:v>
                </c:pt>
                <c:pt idx="10">
                  <c:v>12.036111111111111</c:v>
                </c:pt>
                <c:pt idx="11">
                  <c:v>13.423611111111111</c:v>
                </c:pt>
                <c:pt idx="12">
                  <c:v>14.811111111111112</c:v>
                </c:pt>
                <c:pt idx="13">
                  <c:v>16.198611111111113</c:v>
                </c:pt>
                <c:pt idx="14">
                  <c:v>17.586111111111112</c:v>
                </c:pt>
                <c:pt idx="15">
                  <c:v>18.973611111111111</c:v>
                </c:pt>
                <c:pt idx="16">
                  <c:v>21.665800668783408</c:v>
                </c:pt>
              </c:numCache>
            </c:numRef>
          </c:xVal>
          <c:yVal>
            <c:numRef>
              <c:f>Sayfa1!$L$4:$L$20</c:f>
              <c:numCache>
                <c:formatCode>General</c:formatCode>
                <c:ptCount val="17"/>
                <c:pt idx="0">
                  <c:v>1.4640693637660986E-2</c:v>
                </c:pt>
                <c:pt idx="1">
                  <c:v>1.8302479517252952E-2</c:v>
                </c:pt>
                <c:pt idx="2">
                  <c:v>3.7758245215663309E-2</c:v>
                </c:pt>
                <c:pt idx="3">
                  <c:v>7.4256627963620883E-2</c:v>
                </c:pt>
                <c:pt idx="4">
                  <c:v>0.11304588711066656</c:v>
                </c:pt>
                <c:pt idx="5">
                  <c:v>0.126279196263824</c:v>
                </c:pt>
                <c:pt idx="6">
                  <c:v>0.1405841567836513</c:v>
                </c:pt>
                <c:pt idx="7">
                  <c:v>0.14488667387410956</c:v>
                </c:pt>
                <c:pt idx="8">
                  <c:v>0.15360342020423104</c:v>
                </c:pt>
                <c:pt idx="9">
                  <c:v>0.16591774163044296</c:v>
                </c:pt>
                <c:pt idx="10">
                  <c:v>0.17693708909365732</c:v>
                </c:pt>
                <c:pt idx="11">
                  <c:v>0.18015172553956635</c:v>
                </c:pt>
                <c:pt idx="12">
                  <c:v>0.18302049458069611</c:v>
                </c:pt>
                <c:pt idx="13">
                  <c:v>0.18560467054351901</c:v>
                </c:pt>
                <c:pt idx="14">
                  <c:v>0.18795075716378412</c:v>
                </c:pt>
                <c:pt idx="15">
                  <c:v>0.19009487663677382</c:v>
                </c:pt>
                <c:pt idx="16">
                  <c:v>0.19378129626088925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90C-4B0C-BBD4-886C2F511324}"/>
            </c:ext>
          </c:extLst>
        </c:ser>
        <c:ser>
          <c:idx val="4"/>
          <c:order val="4"/>
          <c:tx>
            <c:v>Yanmaz</c:v>
          </c:tx>
          <c:spPr>
            <a:ln w="25400">
              <a:solidFill>
                <a:schemeClr val="tx1"/>
              </a:solidFill>
            </a:ln>
            <a:effectLst/>
          </c:spPr>
          <c:marker>
            <c:symbol val="none"/>
          </c:marker>
          <c:xVal>
            <c:numRef>
              <c:f>Sayfa1!$N$4:$N$20</c:f>
              <c:numCache>
                <c:formatCode>General</c:formatCode>
                <c:ptCount val="17"/>
                <c:pt idx="0">
                  <c:v>8.3333333333333329E-2</c:v>
                </c:pt>
                <c:pt idx="1">
                  <c:v>0.1111111111111111</c:v>
                </c:pt>
                <c:pt idx="2">
                  <c:v>0.1388888888888889</c:v>
                </c:pt>
                <c:pt idx="3">
                  <c:v>0.27777777777777779</c:v>
                </c:pt>
                <c:pt idx="4">
                  <c:v>1.3888888888888888</c:v>
                </c:pt>
                <c:pt idx="5">
                  <c:v>2.2222222222222223</c:v>
                </c:pt>
                <c:pt idx="6">
                  <c:v>3.6111111111111112</c:v>
                </c:pt>
                <c:pt idx="7">
                  <c:v>4.166666666666667</c:v>
                </c:pt>
                <c:pt idx="8">
                  <c:v>5.5555555555555554</c:v>
                </c:pt>
                <c:pt idx="9">
                  <c:v>8.3333333333333339</c:v>
                </c:pt>
                <c:pt idx="10">
                  <c:v>12.036111111111111</c:v>
                </c:pt>
                <c:pt idx="11">
                  <c:v>13.423611111111111</c:v>
                </c:pt>
                <c:pt idx="12">
                  <c:v>14.811111111111112</c:v>
                </c:pt>
                <c:pt idx="13">
                  <c:v>16.198611111111113</c:v>
                </c:pt>
                <c:pt idx="14">
                  <c:v>17.586111111111112</c:v>
                </c:pt>
                <c:pt idx="15">
                  <c:v>18.973611111111111</c:v>
                </c:pt>
                <c:pt idx="16">
                  <c:v>22.222222222222221</c:v>
                </c:pt>
              </c:numCache>
            </c:numRef>
          </c:xVal>
          <c:yVal>
            <c:numRef>
              <c:f>Sayfa1!$O$4:$O$20</c:f>
              <c:numCache>
                <c:formatCode>General</c:formatCode>
                <c:ptCount val="17"/>
                <c:pt idx="0">
                  <c:v>7.6540725176239893E-3</c:v>
                </c:pt>
                <c:pt idx="1">
                  <c:v>1.2487131334813925E-2</c:v>
                </c:pt>
                <c:pt idx="2">
                  <c:v>1.6235942996892648E-2</c:v>
                </c:pt>
                <c:pt idx="3">
                  <c:v>2.7880815630299729E-2</c:v>
                </c:pt>
                <c:pt idx="4">
                  <c:v>5.4919372559192617E-2</c:v>
                </c:pt>
                <c:pt idx="5">
                  <c:v>6.2815433530520978E-2</c:v>
                </c:pt>
                <c:pt idx="6">
                  <c:v>7.0971964835653559E-2</c:v>
                </c:pt>
                <c:pt idx="7">
                  <c:v>7.3376059008816857E-2</c:v>
                </c:pt>
                <c:pt idx="8">
                  <c:v>7.8209117826006772E-2</c:v>
                </c:pt>
                <c:pt idx="9">
                  <c:v>8.5020931642223935E-2</c:v>
                </c:pt>
                <c:pt idx="10">
                  <c:v>9.1197415590930267E-2</c:v>
                </c:pt>
                <c:pt idx="11">
                  <c:v>9.3030359251885561E-2</c:v>
                </c:pt>
                <c:pt idx="12">
                  <c:v>9.4682848751516266E-2</c:v>
                </c:pt>
                <c:pt idx="13">
                  <c:v>9.6187252712702356E-2</c:v>
                </c:pt>
                <c:pt idx="14">
                  <c:v>9.756794297884111E-2</c:v>
                </c:pt>
                <c:pt idx="15">
                  <c:v>9.8843729532002503E-2</c:v>
                </c:pt>
                <c:pt idx="16">
                  <c:v>0.10149886309282094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90C-4B0C-BBD4-886C2F511324}"/>
            </c:ext>
          </c:extLst>
        </c:ser>
        <c:ser>
          <c:idx val="5"/>
          <c:order val="5"/>
          <c:tx>
            <c:v>Experimental</c:v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Sayfa1!$Q$4:$Q$20</c:f>
              <c:numCache>
                <c:formatCode>General</c:formatCode>
                <c:ptCount val="17"/>
                <c:pt idx="0">
                  <c:v>2.7777777777777778E-4</c:v>
                </c:pt>
                <c:pt idx="1">
                  <c:v>2.7777777777777775E-3</c:v>
                </c:pt>
                <c:pt idx="2">
                  <c:v>2.7777777777777776E-2</c:v>
                </c:pt>
                <c:pt idx="3">
                  <c:v>0.27777777777777779</c:v>
                </c:pt>
                <c:pt idx="4">
                  <c:v>1.3888888888888888</c:v>
                </c:pt>
                <c:pt idx="5">
                  <c:v>2.2222222222222223</c:v>
                </c:pt>
                <c:pt idx="6">
                  <c:v>3.6111111111111112</c:v>
                </c:pt>
                <c:pt idx="7">
                  <c:v>4.166666666666667</c:v>
                </c:pt>
                <c:pt idx="8">
                  <c:v>5.5555555555555554</c:v>
                </c:pt>
                <c:pt idx="9">
                  <c:v>8.3333333333333339</c:v>
                </c:pt>
                <c:pt idx="10">
                  <c:v>12.036111111111111</c:v>
                </c:pt>
                <c:pt idx="11">
                  <c:v>13.423611111111111</c:v>
                </c:pt>
                <c:pt idx="12">
                  <c:v>14.811111111111108</c:v>
                </c:pt>
                <c:pt idx="13">
                  <c:v>16.198611111111113</c:v>
                </c:pt>
                <c:pt idx="14">
                  <c:v>17.586111111111112</c:v>
                </c:pt>
                <c:pt idx="15">
                  <c:v>18.973611111111111</c:v>
                </c:pt>
                <c:pt idx="16">
                  <c:v>21.665800668783408</c:v>
                </c:pt>
              </c:numCache>
            </c:numRef>
          </c:xVal>
          <c:yVal>
            <c:numRef>
              <c:f>Sayfa1!$R$4:$R$20</c:f>
              <c:numCache>
                <c:formatCode>General</c:formatCode>
                <c:ptCount val="17"/>
                <c:pt idx="0">
                  <c:v>1.8085197369911623E-3</c:v>
                </c:pt>
                <c:pt idx="1">
                  <c:v>6.6796837728016981E-3</c:v>
                </c:pt>
                <c:pt idx="2">
                  <c:v>2.0855466078383365E-2</c:v>
                </c:pt>
                <c:pt idx="3">
                  <c:v>3.5006719592315272E-2</c:v>
                </c:pt>
                <c:pt idx="4">
                  <c:v>6.4758571226978964E-2</c:v>
                </c:pt>
                <c:pt idx="5">
                  <c:v>7.4209272543778335E-2</c:v>
                </c:pt>
                <c:pt idx="6">
                  <c:v>8.4225775387997928E-2</c:v>
                </c:pt>
                <c:pt idx="7">
                  <c:v>8.7212568726287368E-2</c:v>
                </c:pt>
                <c:pt idx="8">
                  <c:v>9.3243934885325966E-2</c:v>
                </c:pt>
                <c:pt idx="9">
                  <c:v>0.10175617103928132</c:v>
                </c:pt>
                <c:pt idx="10">
                  <c:v>0.10941590826158314</c:v>
                </c:pt>
                <c:pt idx="11">
                  <c:v>0.11166683125159942</c:v>
                </c:pt>
                <c:pt idx="12">
                  <c:v>0.11368439584287955</c:v>
                </c:pt>
                <c:pt idx="13">
                  <c:v>0.11551015426226351</c:v>
                </c:pt>
                <c:pt idx="14">
                  <c:v>0.11717554009305477</c:v>
                </c:pt>
                <c:pt idx="15">
                  <c:v>0.11870490591084824</c:v>
                </c:pt>
                <c:pt idx="16">
                  <c:v>0.12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90C-4B0C-BBD4-886C2F511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344336"/>
        <c:axId val="900335088"/>
      </c:scatterChart>
      <c:valAx>
        <c:axId val="90034433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00335088"/>
        <c:crosses val="autoZero"/>
        <c:crossBetween val="midCat"/>
      </c:valAx>
      <c:valAx>
        <c:axId val="90033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00344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7530864197530866E-2"/>
          <c:y val="0.11677717683700389"/>
          <c:w val="0.88410755233375249"/>
          <c:h val="7.4791395985487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91" y="10066526"/>
            <a:ext cx="36725225" cy="6945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175" y="18362228"/>
            <a:ext cx="30245050" cy="828061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6451-BFC9-4E96-8AF9-562848077C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77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1963"/>
            <a:ext cx="29162375" cy="71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0098" tIns="285048" rIns="570098" bIns="285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2213"/>
            <a:ext cx="29162375" cy="285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0098" tIns="285048" rIns="570098" bIns="285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6188"/>
            <a:ext cx="755967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0098" tIns="285048" rIns="570098" bIns="28504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8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6188"/>
            <a:ext cx="102616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0098" tIns="285048" rIns="570098" bIns="28504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8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5125" y="39346188"/>
            <a:ext cx="755808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0098" tIns="285048" rIns="570098" bIns="2850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500"/>
            </a:lvl1pPr>
          </a:lstStyle>
          <a:p>
            <a:pPr>
              <a:defRPr/>
            </a:pPr>
            <a:fld id="{759DB8FC-7320-4B9A-B6E2-60B9A7EC89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5700713" rtl="0" eaLnBrk="0" fontAlgn="base" hangingPunct="0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00713" rtl="0" eaLnBrk="0" fontAlgn="base" hangingPunct="0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2pPr>
      <a:lvl3pPr algn="ctr" defTabSz="5700713" rtl="0" eaLnBrk="0" fontAlgn="base" hangingPunct="0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3pPr>
      <a:lvl4pPr algn="ctr" defTabSz="5700713" rtl="0" eaLnBrk="0" fontAlgn="base" hangingPunct="0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4pPr>
      <a:lvl5pPr algn="ctr" defTabSz="5700713" rtl="0" eaLnBrk="0" fontAlgn="base" hangingPunct="0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700713" rtl="0" fontAlgn="base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700713" rtl="0" fontAlgn="base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700713" rtl="0" fontAlgn="base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700713" rtl="0" fontAlgn="base">
        <a:spcBef>
          <a:spcPct val="0"/>
        </a:spcBef>
        <a:spcAft>
          <a:spcPct val="0"/>
        </a:spcAft>
        <a:defRPr sz="27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35188" indent="-2135188" algn="l" defTabSz="5700713" rtl="0" eaLnBrk="0" fontAlgn="base" hangingPunct="0">
        <a:spcBef>
          <a:spcPct val="20000"/>
        </a:spcBef>
        <a:spcAft>
          <a:spcPct val="0"/>
        </a:spcAft>
        <a:buChar char="•"/>
        <a:defRPr sz="20100">
          <a:solidFill>
            <a:schemeClr val="tx1"/>
          </a:solidFill>
          <a:latin typeface="+mn-lt"/>
          <a:ea typeface="+mn-ea"/>
          <a:cs typeface="+mn-cs"/>
        </a:defRPr>
      </a:lvl1pPr>
      <a:lvl2pPr marL="4629150" indent="-1773238" algn="l" defTabSz="5700713" rtl="0" eaLnBrk="0" fontAlgn="base" hangingPunct="0">
        <a:spcBef>
          <a:spcPct val="20000"/>
        </a:spcBef>
        <a:spcAft>
          <a:spcPct val="0"/>
        </a:spcAft>
        <a:buChar char="–"/>
        <a:defRPr sz="17500">
          <a:solidFill>
            <a:schemeClr val="tx1"/>
          </a:solidFill>
          <a:latin typeface="+mn-lt"/>
          <a:cs typeface="+mn-cs"/>
        </a:defRPr>
      </a:lvl2pPr>
      <a:lvl3pPr marL="7123113" indent="-1422400" algn="l" defTabSz="5700713" rtl="0" eaLnBrk="0" fontAlgn="base" hangingPunct="0">
        <a:spcBef>
          <a:spcPct val="20000"/>
        </a:spcBef>
        <a:spcAft>
          <a:spcPct val="0"/>
        </a:spcAft>
        <a:buChar char="•"/>
        <a:defRPr sz="15000">
          <a:solidFill>
            <a:schemeClr val="tx1"/>
          </a:solidFill>
          <a:latin typeface="+mn-lt"/>
          <a:cs typeface="+mn-cs"/>
        </a:defRPr>
      </a:lvl3pPr>
      <a:lvl4pPr marL="9979025" indent="-1422400" algn="l" defTabSz="5700713" rtl="0" eaLnBrk="0" fontAlgn="base" hangingPunct="0">
        <a:spcBef>
          <a:spcPct val="20000"/>
        </a:spcBef>
        <a:spcAft>
          <a:spcPct val="0"/>
        </a:spcAft>
        <a:buChar char="–"/>
        <a:defRPr sz="12400">
          <a:solidFill>
            <a:schemeClr val="tx1"/>
          </a:solidFill>
          <a:latin typeface="+mn-lt"/>
          <a:cs typeface="+mn-cs"/>
        </a:defRPr>
      </a:lvl4pPr>
      <a:lvl5pPr marL="12834938" indent="-1431925" algn="l" defTabSz="5700713" rtl="0" eaLnBrk="0" fontAlgn="base" hangingPunct="0">
        <a:spcBef>
          <a:spcPct val="20000"/>
        </a:spcBef>
        <a:spcAft>
          <a:spcPct val="0"/>
        </a:spcAft>
        <a:buChar char="»"/>
        <a:defRPr sz="12400">
          <a:solidFill>
            <a:schemeClr val="tx1"/>
          </a:solidFill>
          <a:latin typeface="+mn-lt"/>
          <a:cs typeface="+mn-cs"/>
        </a:defRPr>
      </a:lvl5pPr>
      <a:lvl6pPr marL="13292138" indent="-1431925" algn="l" defTabSz="5700713" rtl="0" fontAlgn="base">
        <a:spcBef>
          <a:spcPct val="20000"/>
        </a:spcBef>
        <a:spcAft>
          <a:spcPct val="0"/>
        </a:spcAft>
        <a:buChar char="»"/>
        <a:defRPr sz="12400">
          <a:solidFill>
            <a:schemeClr val="tx1"/>
          </a:solidFill>
          <a:latin typeface="+mn-lt"/>
          <a:cs typeface="+mn-cs"/>
        </a:defRPr>
      </a:lvl6pPr>
      <a:lvl7pPr marL="13749338" indent="-1431925" algn="l" defTabSz="5700713" rtl="0" fontAlgn="base">
        <a:spcBef>
          <a:spcPct val="20000"/>
        </a:spcBef>
        <a:spcAft>
          <a:spcPct val="0"/>
        </a:spcAft>
        <a:buChar char="»"/>
        <a:defRPr sz="12400">
          <a:solidFill>
            <a:schemeClr val="tx1"/>
          </a:solidFill>
          <a:latin typeface="+mn-lt"/>
          <a:cs typeface="+mn-cs"/>
        </a:defRPr>
      </a:lvl7pPr>
      <a:lvl8pPr marL="14206538" indent="-1431925" algn="l" defTabSz="5700713" rtl="0" fontAlgn="base">
        <a:spcBef>
          <a:spcPct val="20000"/>
        </a:spcBef>
        <a:spcAft>
          <a:spcPct val="0"/>
        </a:spcAft>
        <a:buChar char="»"/>
        <a:defRPr sz="12400">
          <a:solidFill>
            <a:schemeClr val="tx1"/>
          </a:solidFill>
          <a:latin typeface="+mn-lt"/>
          <a:cs typeface="+mn-cs"/>
        </a:defRPr>
      </a:lvl8pPr>
      <a:lvl9pPr marL="14663738" indent="-1431925" algn="l" defTabSz="5700713" rtl="0" fontAlgn="base">
        <a:spcBef>
          <a:spcPct val="20000"/>
        </a:spcBef>
        <a:spcAft>
          <a:spcPct val="0"/>
        </a:spcAft>
        <a:buChar char="»"/>
        <a:defRPr sz="1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9.jpeg" /><Relationship Id="rId18" Type="http://schemas.openxmlformats.org/officeDocument/2006/relationships/image" Target="../media/image14.png" /><Relationship Id="rId3" Type="http://schemas.openxmlformats.org/officeDocument/2006/relationships/image" Target="../media/image4.png" /><Relationship Id="rId7" Type="http://schemas.openxmlformats.org/officeDocument/2006/relationships/image" Target="../media/image1.png" /><Relationship Id="rId12" Type="http://schemas.openxmlformats.org/officeDocument/2006/relationships/image" Target="../media/image8.jpeg" /><Relationship Id="rId17" Type="http://schemas.openxmlformats.org/officeDocument/2006/relationships/image" Target="../media/image13.png" /><Relationship Id="rId2" Type="http://schemas.openxmlformats.org/officeDocument/2006/relationships/image" Target="../media/image3.jpeg" /><Relationship Id="rId16" Type="http://schemas.openxmlformats.org/officeDocument/2006/relationships/image" Target="../media/image12.png" /><Relationship Id="rId20" Type="http://schemas.openxmlformats.org/officeDocument/2006/relationships/image" Target="../media/image16.jpeg" /><Relationship Id="rId1" Type="http://schemas.openxmlformats.org/officeDocument/2006/relationships/slideLayout" Target="../slideLayouts/slideLayout1.xml" /><Relationship Id="rId6" Type="http://schemas.openxmlformats.org/officeDocument/2006/relationships/chart" Target="../charts/chart1.xml" /><Relationship Id="rId11" Type="http://schemas.openxmlformats.org/officeDocument/2006/relationships/image" Target="../media/image7.jpeg" /><Relationship Id="rId5" Type="http://schemas.openxmlformats.org/officeDocument/2006/relationships/image" Target="../media/image5.png" /><Relationship Id="rId15" Type="http://schemas.openxmlformats.org/officeDocument/2006/relationships/image" Target="../media/image11.png" /><Relationship Id="rId10" Type="http://schemas.openxmlformats.org/officeDocument/2006/relationships/image" Target="../media/image9.png" /><Relationship Id="rId19" Type="http://schemas.openxmlformats.org/officeDocument/2006/relationships/image" Target="../media/image15.jpeg" /><Relationship Id="rId4" Type="http://schemas.openxmlformats.org/officeDocument/2006/relationships/image" Target="../media/image4.jpg" /><Relationship Id="rId9" Type="http://schemas.openxmlformats.org/officeDocument/2006/relationships/image" Target="../media/image8.png" /><Relationship Id="rId1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2058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20000" contrast="-4000"/>
          </a:blip>
          <a:srcRect/>
          <a:stretch>
            <a:fillRect/>
          </a:stretch>
        </p:blipFill>
        <p:spPr bwMode="auto">
          <a:xfrm>
            <a:off x="3002855" y="716793"/>
            <a:ext cx="28727400" cy="47545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10245725" y="2059607"/>
            <a:ext cx="12007850" cy="44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644" tIns="52322" rIns="104644" bIns="52322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99"/>
                </a:solidFill>
                <a:latin typeface="Times New Roman" pitchFamily="18" charset="0"/>
              </a:rPr>
              <a:t>Student 1 Name SURNAME</a:t>
            </a:r>
            <a:endParaRPr lang="tr-TR" altLang="en-US" sz="4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99"/>
                </a:solidFill>
                <a:latin typeface="Times New Roman" pitchFamily="18" charset="0"/>
              </a:rPr>
              <a:t>Student 2 Name SURNAME</a:t>
            </a:r>
            <a:r>
              <a:rPr lang="tr-TR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GB" altLang="en-US" sz="4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99"/>
                </a:solidFill>
                <a:latin typeface="Times New Roman" pitchFamily="18" charset="0"/>
              </a:rPr>
              <a:t>Student 3 Name SURNAME</a:t>
            </a:r>
            <a:endParaRPr lang="tr-TR" altLang="en-US" sz="4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99"/>
                </a:solidFill>
                <a:latin typeface="Times New Roman" pitchFamily="18" charset="0"/>
              </a:rPr>
              <a:t>Student 4 Name SURNAME</a:t>
            </a:r>
            <a:endParaRPr lang="tr-TR" altLang="en-US" sz="4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99"/>
                </a:solidFill>
                <a:latin typeface="Times New Roman" pitchFamily="18" charset="0"/>
              </a:rPr>
              <a:t>Student 5 Name SURNAME</a:t>
            </a:r>
            <a:endParaRPr lang="tr-TR" altLang="en-US" sz="4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 flipV="1">
            <a:off x="962025" y="6362700"/>
            <a:ext cx="30403800" cy="101600"/>
          </a:xfrm>
          <a:prstGeom prst="line">
            <a:avLst/>
          </a:prstGeom>
          <a:noFill/>
          <a:ln w="155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53" name="Rectangle 90"/>
          <p:cNvSpPr>
            <a:spLocks noChangeArrowheads="1"/>
          </p:cNvSpPr>
          <p:nvPr/>
        </p:nvSpPr>
        <p:spPr bwMode="auto">
          <a:xfrm>
            <a:off x="-98425" y="1677670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54" name="Rectangle 91"/>
          <p:cNvSpPr>
            <a:spLocks noChangeArrowheads="1"/>
          </p:cNvSpPr>
          <p:nvPr/>
        </p:nvSpPr>
        <p:spPr bwMode="auto">
          <a:xfrm>
            <a:off x="-104775" y="19199225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 sz="1800"/>
          </a:p>
        </p:txBody>
      </p:sp>
      <p:sp>
        <p:nvSpPr>
          <p:cNvPr id="2055" name="Rectangle 92"/>
          <p:cNvSpPr>
            <a:spLocks noChangeArrowheads="1"/>
          </p:cNvSpPr>
          <p:nvPr/>
        </p:nvSpPr>
        <p:spPr bwMode="auto">
          <a:xfrm>
            <a:off x="-104775" y="21882100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 sz="1800"/>
          </a:p>
        </p:txBody>
      </p:sp>
      <p:sp>
        <p:nvSpPr>
          <p:cNvPr id="2056" name="Rectangle 93"/>
          <p:cNvSpPr>
            <a:spLocks noChangeArrowheads="1"/>
          </p:cNvSpPr>
          <p:nvPr/>
        </p:nvSpPr>
        <p:spPr bwMode="auto">
          <a:xfrm>
            <a:off x="-98425" y="24714200"/>
            <a:ext cx="406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300"/>
              <a:t> </a:t>
            </a:r>
            <a:endParaRPr lang="en-GB" altLang="en-US" sz="1800"/>
          </a:p>
        </p:txBody>
      </p:sp>
      <p:sp>
        <p:nvSpPr>
          <p:cNvPr id="2057" name="Rectangle 111"/>
          <p:cNvSpPr>
            <a:spLocks noChangeArrowheads="1"/>
          </p:cNvSpPr>
          <p:nvPr/>
        </p:nvSpPr>
        <p:spPr bwMode="auto">
          <a:xfrm>
            <a:off x="-98425" y="21008975"/>
            <a:ext cx="312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itchFamily="18" charset="0"/>
              </a:rPr>
              <a:t>   </a:t>
            </a:r>
            <a:endParaRPr lang="en-US" altLang="en-US" sz="1800"/>
          </a:p>
        </p:txBody>
      </p:sp>
      <p:sp>
        <p:nvSpPr>
          <p:cNvPr id="2058" name="Rectangle 330"/>
          <p:cNvSpPr>
            <a:spLocks noChangeArrowheads="1"/>
          </p:cNvSpPr>
          <p:nvPr/>
        </p:nvSpPr>
        <p:spPr bwMode="auto">
          <a:xfrm>
            <a:off x="-98425" y="-45720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59" name="Rectangle 337"/>
          <p:cNvSpPr>
            <a:spLocks noChangeArrowheads="1"/>
          </p:cNvSpPr>
          <p:nvPr/>
        </p:nvSpPr>
        <p:spPr bwMode="auto">
          <a:xfrm>
            <a:off x="-98425" y="-45720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0" name="Rectangle 342"/>
          <p:cNvSpPr>
            <a:spLocks noChangeArrowheads="1"/>
          </p:cNvSpPr>
          <p:nvPr/>
        </p:nvSpPr>
        <p:spPr bwMode="auto">
          <a:xfrm>
            <a:off x="-98425" y="-45720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1" name="Rectangle 344"/>
          <p:cNvSpPr>
            <a:spLocks noChangeArrowheads="1"/>
          </p:cNvSpPr>
          <p:nvPr/>
        </p:nvSpPr>
        <p:spPr bwMode="auto">
          <a:xfrm>
            <a:off x="-98425" y="-45720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2" name="Rectangle 346"/>
          <p:cNvSpPr>
            <a:spLocks noChangeArrowheads="1"/>
          </p:cNvSpPr>
          <p:nvPr/>
        </p:nvSpPr>
        <p:spPr bwMode="auto">
          <a:xfrm>
            <a:off x="-98425" y="-45720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3" name="Rectangle 385"/>
          <p:cNvSpPr>
            <a:spLocks noChangeArrowheads="1"/>
          </p:cNvSpPr>
          <p:nvPr/>
        </p:nvSpPr>
        <p:spPr bwMode="auto">
          <a:xfrm>
            <a:off x="0" y="-45720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4" name="Rectangle 576"/>
          <p:cNvSpPr>
            <a:spLocks noChangeAspect="1" noChangeArrowheads="1"/>
          </p:cNvSpPr>
          <p:nvPr/>
        </p:nvSpPr>
        <p:spPr bwMode="auto">
          <a:xfrm>
            <a:off x="0" y="0"/>
            <a:ext cx="32404050" cy="43205400"/>
          </a:xfrm>
          <a:prstGeom prst="rect">
            <a:avLst/>
          </a:prstGeom>
          <a:noFill/>
          <a:ln w="361950" cmpd="thickThin" algn="ctr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5" name="Text Box 18"/>
          <p:cNvSpPr txBox="1">
            <a:spLocks noChangeArrowheads="1"/>
          </p:cNvSpPr>
          <p:nvPr/>
        </p:nvSpPr>
        <p:spPr bwMode="auto">
          <a:xfrm>
            <a:off x="1468692" y="7805121"/>
            <a:ext cx="5219700" cy="7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644" tIns="52322" rIns="104644" bIns="52322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A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BSTRACT</a:t>
            </a:r>
            <a:endParaRPr lang="en-GB" altLang="en-US" sz="36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2066" name="Text Box 600"/>
          <p:cNvSpPr txBox="1">
            <a:spLocks noChangeArrowheads="1"/>
          </p:cNvSpPr>
          <p:nvPr/>
        </p:nvSpPr>
        <p:spPr bwMode="auto">
          <a:xfrm>
            <a:off x="1163177" y="13264465"/>
            <a:ext cx="8553450" cy="1440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.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 (Deng &amp; Cai, 2009).</a:t>
            </a:r>
            <a:endParaRPr lang="tr-TR" sz="2600" dirty="0"/>
          </a:p>
          <a:p>
            <a:pPr algn="just">
              <a:buNone/>
            </a:pPr>
            <a:endParaRPr lang="tr-TR" sz="2800" dirty="0"/>
          </a:p>
          <a:p>
            <a:pPr algn="just">
              <a:buNone/>
            </a:pP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sz="2800" dirty="0"/>
              <a:t>.</a:t>
            </a:r>
            <a:r>
              <a:rPr lang="en-GB" sz="2800" dirty="0"/>
              <a:t> </a:t>
            </a: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sz="2800" dirty="0"/>
              <a:t>. </a:t>
            </a: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sz="2800" dirty="0"/>
              <a:t> (Deng &amp; Cai, 2009).</a:t>
            </a:r>
            <a:endParaRPr lang="tr-TR" sz="2800" dirty="0"/>
          </a:p>
          <a:p>
            <a:pPr algn="just">
              <a:buNone/>
            </a:pPr>
            <a:endParaRPr lang="en-GB" sz="2800" dirty="0"/>
          </a:p>
          <a:p>
            <a:pPr algn="just">
              <a:buNone/>
            </a:pP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sz="2800" dirty="0"/>
              <a:t>.</a:t>
            </a:r>
            <a:r>
              <a:rPr lang="en-GB" sz="2800" dirty="0"/>
              <a:t> </a:t>
            </a: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sz="2800" dirty="0"/>
              <a:t>. </a:t>
            </a: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sz="2800" dirty="0"/>
              <a:t> (Deng &amp; Cai, 2009).</a:t>
            </a:r>
            <a:endParaRPr lang="tr-TR" sz="2800" dirty="0"/>
          </a:p>
          <a:p>
            <a:pPr algn="just">
              <a:buNone/>
            </a:pPr>
            <a:endParaRPr lang="tr-TR" sz="2800" dirty="0"/>
          </a:p>
          <a:p>
            <a:pPr algn="just"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>
                <a:latin typeface="+mj-lt"/>
              </a:rPr>
              <a:t>.</a:t>
            </a:r>
            <a:r>
              <a:rPr lang="tr-TR" altLang="en-US" sz="2600" dirty="0">
                <a:latin typeface="+mj-lt"/>
              </a:rPr>
              <a:t> </a:t>
            </a:r>
            <a:r>
              <a:rPr lang="en-US" altLang="en-US" sz="2600" dirty="0">
                <a:latin typeface="+mj-lt"/>
              </a:rPr>
              <a:t>These components;</a:t>
            </a:r>
          </a:p>
          <a:p>
            <a:pPr algn="just">
              <a:buNone/>
            </a:pPr>
            <a:endParaRPr lang="en-US" altLang="en-US" sz="2600" dirty="0">
              <a:latin typeface="+mj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altLang="en-US" sz="2600" dirty="0" err="1">
                <a:latin typeface="+mj-lt"/>
              </a:rPr>
              <a:t>Xxxxxx</a:t>
            </a:r>
            <a:r>
              <a:rPr lang="en-US" altLang="en-US" sz="2600" dirty="0">
                <a:latin typeface="+mj-lt"/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en-US" sz="2600" dirty="0" err="1"/>
              <a:t>Xxxxxx</a:t>
            </a:r>
            <a:r>
              <a:rPr lang="en-US" altLang="en-US" sz="2600" dirty="0"/>
              <a:t>,</a:t>
            </a:r>
            <a:endParaRPr lang="en-US" altLang="en-US" sz="2600" dirty="0">
              <a:latin typeface="+mj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altLang="en-US" sz="2600" dirty="0" err="1"/>
              <a:t>Xxxxxx</a:t>
            </a:r>
            <a:r>
              <a:rPr lang="en-US" altLang="en-US" sz="2600" dirty="0"/>
              <a:t>,</a:t>
            </a:r>
          </a:p>
          <a:p>
            <a:pPr algn="just">
              <a:buNone/>
            </a:pPr>
            <a:endParaRPr lang="en-US" altLang="en-US" sz="2600" dirty="0">
              <a:latin typeface="+mj-lt"/>
            </a:endParaRPr>
          </a:p>
          <a:p>
            <a:pPr algn="just"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tr-TR" altLang="en-US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tr-TR" altLang="en-US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tr-TR" altLang="en-US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tr-TR" altLang="en-US" sz="2600" dirty="0"/>
              <a:t> </a:t>
            </a:r>
            <a:endParaRPr lang="en-US" altLang="en-US" sz="2600" dirty="0">
              <a:latin typeface="+mj-lt"/>
            </a:endParaRPr>
          </a:p>
        </p:txBody>
      </p:sp>
      <p:sp>
        <p:nvSpPr>
          <p:cNvPr id="2067" name="Rectangle 635"/>
          <p:cNvSpPr>
            <a:spLocks noChangeArrowheads="1"/>
          </p:cNvSpPr>
          <p:nvPr/>
        </p:nvSpPr>
        <p:spPr bwMode="auto">
          <a:xfrm>
            <a:off x="-98425" y="21012150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8" name="Rectangle 641"/>
          <p:cNvSpPr>
            <a:spLocks noChangeArrowheads="1"/>
          </p:cNvSpPr>
          <p:nvPr/>
        </p:nvSpPr>
        <p:spPr bwMode="auto">
          <a:xfrm>
            <a:off x="-98425" y="21061363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69" name="Rectangle 647"/>
          <p:cNvSpPr>
            <a:spLocks noChangeArrowheads="1"/>
          </p:cNvSpPr>
          <p:nvPr/>
        </p:nvSpPr>
        <p:spPr bwMode="auto">
          <a:xfrm>
            <a:off x="-98425" y="20940713"/>
            <a:ext cx="27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9209" y="445125"/>
            <a:ext cx="25676920" cy="1660219"/>
          </a:xfrm>
        </p:spPr>
        <p:txBody>
          <a:bodyPr tIns="860842" bIns="860842"/>
          <a:lstStyle/>
          <a:p>
            <a:pPr eaLnBrk="1" hangingPunct="1"/>
            <a:r>
              <a:rPr lang="tr-TR" altLang="en-US" sz="6600" b="1" dirty="0">
                <a:solidFill>
                  <a:srgbClr val="FF0000"/>
                </a:solidFill>
              </a:rPr>
              <a:t>INVESTIGATION OF </a:t>
            </a:r>
            <a:r>
              <a:rPr lang="en-GB" altLang="en-US" sz="6600" b="1" dirty="0">
                <a:solidFill>
                  <a:srgbClr val="FF0000"/>
                </a:solidFill>
              </a:rPr>
              <a:t>XXXXXXXX</a:t>
            </a:r>
          </a:p>
        </p:txBody>
      </p:sp>
      <p:sp>
        <p:nvSpPr>
          <p:cNvPr id="2071" name="AutoShape 435"/>
          <p:cNvSpPr>
            <a:spLocks noChangeArrowheads="1"/>
          </p:cNvSpPr>
          <p:nvPr/>
        </p:nvSpPr>
        <p:spPr bwMode="auto">
          <a:xfrm>
            <a:off x="671513" y="12015788"/>
            <a:ext cx="282575" cy="406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72" name="AutoShape 437"/>
          <p:cNvSpPr>
            <a:spLocks noChangeArrowheads="1"/>
          </p:cNvSpPr>
          <p:nvPr/>
        </p:nvSpPr>
        <p:spPr bwMode="auto">
          <a:xfrm>
            <a:off x="10623550" y="7683500"/>
            <a:ext cx="9602788" cy="1109743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73" name="AutoShape 441"/>
          <p:cNvSpPr>
            <a:spLocks noChangeArrowheads="1"/>
          </p:cNvSpPr>
          <p:nvPr/>
        </p:nvSpPr>
        <p:spPr bwMode="auto">
          <a:xfrm>
            <a:off x="690563" y="12202177"/>
            <a:ext cx="9255125" cy="15532861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74" name="AutoShape 437"/>
          <p:cNvSpPr>
            <a:spLocks noChangeArrowheads="1"/>
          </p:cNvSpPr>
          <p:nvPr/>
        </p:nvSpPr>
        <p:spPr bwMode="auto">
          <a:xfrm>
            <a:off x="395288" y="27921428"/>
            <a:ext cx="9667875" cy="1454895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76" name="Rectangle 442"/>
          <p:cNvSpPr>
            <a:spLocks noChangeArrowheads="1"/>
          </p:cNvSpPr>
          <p:nvPr/>
        </p:nvSpPr>
        <p:spPr bwMode="auto">
          <a:xfrm>
            <a:off x="10475912" y="19254512"/>
            <a:ext cx="9772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P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URPOSE OF THE </a:t>
            </a: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S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TUDY</a:t>
            </a:r>
          </a:p>
        </p:txBody>
      </p:sp>
      <p:sp>
        <p:nvSpPr>
          <p:cNvPr id="2077" name="AutoShape 437"/>
          <p:cNvSpPr>
            <a:spLocks noChangeArrowheads="1"/>
          </p:cNvSpPr>
          <p:nvPr/>
        </p:nvSpPr>
        <p:spPr bwMode="auto">
          <a:xfrm>
            <a:off x="10392456" y="19051182"/>
            <a:ext cx="9698038" cy="426870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78" name="AutoShape 437"/>
          <p:cNvSpPr>
            <a:spLocks noChangeArrowheads="1"/>
          </p:cNvSpPr>
          <p:nvPr/>
        </p:nvSpPr>
        <p:spPr bwMode="auto">
          <a:xfrm>
            <a:off x="20650200" y="15802083"/>
            <a:ext cx="10777538" cy="21475071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079" name="Rectangle 442"/>
          <p:cNvSpPr>
            <a:spLocks noChangeArrowheads="1"/>
          </p:cNvSpPr>
          <p:nvPr/>
        </p:nvSpPr>
        <p:spPr bwMode="auto">
          <a:xfrm>
            <a:off x="21838443" y="16275914"/>
            <a:ext cx="8401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R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ESULTS</a:t>
            </a:r>
            <a:r>
              <a:rPr lang="tr-TR" altLang="en-US" sz="36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AND</a:t>
            </a:r>
            <a:r>
              <a:rPr lang="tr-TR" altLang="en-US" sz="36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D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ISCUSSION </a:t>
            </a:r>
          </a:p>
        </p:txBody>
      </p:sp>
      <p:sp>
        <p:nvSpPr>
          <p:cNvPr id="2084" name="Text Box 14"/>
          <p:cNvSpPr txBox="1">
            <a:spLocks noChangeArrowheads="1"/>
          </p:cNvSpPr>
          <p:nvPr/>
        </p:nvSpPr>
        <p:spPr bwMode="auto">
          <a:xfrm>
            <a:off x="10981005" y="5483750"/>
            <a:ext cx="10668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644" tIns="52322" rIns="104644" bIns="52322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99"/>
                </a:solidFill>
                <a:latin typeface="Times New Roman" pitchFamily="18" charset="0"/>
              </a:rPr>
              <a:t>Supervisor: </a:t>
            </a:r>
            <a:r>
              <a:rPr lang="tr-TR" altLang="en-US" sz="4000" b="1" dirty="0">
                <a:solidFill>
                  <a:srgbClr val="000099"/>
                </a:solidFill>
                <a:latin typeface="Times New Roman" pitchFamily="18" charset="0"/>
              </a:rPr>
              <a:t>Dr.</a:t>
            </a:r>
            <a:r>
              <a:rPr lang="en-GB" altLang="en-US" sz="4000" b="1" dirty="0">
                <a:solidFill>
                  <a:srgbClr val="000099"/>
                </a:solidFill>
                <a:latin typeface="Times New Roman" pitchFamily="18" charset="0"/>
              </a:rPr>
              <a:t>  Name SURNAME</a:t>
            </a:r>
            <a:endParaRPr lang="tr-TR" altLang="en-US" sz="4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85" name="Rectangle 210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87" name="Rectangle 339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88" name="Rectangle 341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1" name="Rectangle 362"/>
          <p:cNvSpPr>
            <a:spLocks noChangeArrowheads="1"/>
          </p:cNvSpPr>
          <p:nvPr/>
        </p:nvSpPr>
        <p:spPr bwMode="auto">
          <a:xfrm>
            <a:off x="0" y="21378863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2" name="Rectangle 365"/>
          <p:cNvSpPr>
            <a:spLocks noChangeArrowheads="1"/>
          </p:cNvSpPr>
          <p:nvPr/>
        </p:nvSpPr>
        <p:spPr bwMode="auto">
          <a:xfrm>
            <a:off x="0" y="21378863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3" name="Rectangle 367"/>
          <p:cNvSpPr>
            <a:spLocks noChangeArrowheads="1"/>
          </p:cNvSpPr>
          <p:nvPr/>
        </p:nvSpPr>
        <p:spPr bwMode="auto">
          <a:xfrm>
            <a:off x="0" y="212217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4" name="Rectangle 368"/>
          <p:cNvSpPr>
            <a:spLocks noChangeArrowheads="1"/>
          </p:cNvSpPr>
          <p:nvPr/>
        </p:nvSpPr>
        <p:spPr bwMode="auto">
          <a:xfrm>
            <a:off x="25534938" y="42657713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5" name="Rectangle 376"/>
          <p:cNvSpPr>
            <a:spLocks noChangeArrowheads="1"/>
          </p:cNvSpPr>
          <p:nvPr/>
        </p:nvSpPr>
        <p:spPr bwMode="auto">
          <a:xfrm>
            <a:off x="0" y="214503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6" name="Rectangle 381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7" name="Rectangle 387"/>
          <p:cNvSpPr>
            <a:spLocks noChangeArrowheads="1"/>
          </p:cNvSpPr>
          <p:nvPr/>
        </p:nvSpPr>
        <p:spPr bwMode="auto">
          <a:xfrm>
            <a:off x="0" y="214503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8" name="Rectangle 389"/>
          <p:cNvSpPr>
            <a:spLocks noChangeArrowheads="1"/>
          </p:cNvSpPr>
          <p:nvPr/>
        </p:nvSpPr>
        <p:spPr bwMode="auto">
          <a:xfrm>
            <a:off x="0" y="216027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99" name="Rectangle 398"/>
          <p:cNvSpPr>
            <a:spLocks noChangeArrowheads="1"/>
          </p:cNvSpPr>
          <p:nvPr/>
        </p:nvSpPr>
        <p:spPr bwMode="auto">
          <a:xfrm>
            <a:off x="0" y="213741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00" name="Rectangle 399"/>
          <p:cNvSpPr>
            <a:spLocks noChangeArrowheads="1"/>
          </p:cNvSpPr>
          <p:nvPr/>
        </p:nvSpPr>
        <p:spPr bwMode="auto">
          <a:xfrm>
            <a:off x="0" y="2159476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 alt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01" name="Rectangle 401"/>
          <p:cNvSpPr>
            <a:spLocks noChangeArrowheads="1"/>
          </p:cNvSpPr>
          <p:nvPr/>
        </p:nvSpPr>
        <p:spPr bwMode="auto">
          <a:xfrm>
            <a:off x="0" y="214503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02" name="Rectangle 407"/>
          <p:cNvSpPr>
            <a:spLocks noChangeArrowheads="1"/>
          </p:cNvSpPr>
          <p:nvPr/>
        </p:nvSpPr>
        <p:spPr bwMode="auto">
          <a:xfrm>
            <a:off x="10868025" y="402717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03" name="Rectangle 413"/>
          <p:cNvSpPr>
            <a:spLocks noChangeArrowheads="1"/>
          </p:cNvSpPr>
          <p:nvPr/>
        </p:nvSpPr>
        <p:spPr bwMode="auto">
          <a:xfrm>
            <a:off x="10944225" y="30822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04" name="Rectangle 416"/>
          <p:cNvSpPr>
            <a:spLocks noChangeArrowheads="1"/>
          </p:cNvSpPr>
          <p:nvPr/>
        </p:nvSpPr>
        <p:spPr bwMode="auto">
          <a:xfrm>
            <a:off x="0" y="21188363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05" name="Rectangle 418"/>
          <p:cNvSpPr>
            <a:spLocks noChangeArrowheads="1"/>
          </p:cNvSpPr>
          <p:nvPr/>
        </p:nvSpPr>
        <p:spPr bwMode="auto">
          <a:xfrm>
            <a:off x="0" y="213741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06" name="Rectangle 130"/>
          <p:cNvSpPr>
            <a:spLocks noChangeArrowheads="1"/>
          </p:cNvSpPr>
          <p:nvPr/>
        </p:nvSpPr>
        <p:spPr bwMode="auto">
          <a:xfrm>
            <a:off x="22069425" y="11925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en-US" sz="1800">
              <a:latin typeface="Times New Roman" pitchFamily="18" charset="0"/>
            </a:endParaRPr>
          </a:p>
        </p:txBody>
      </p:sp>
      <p:sp>
        <p:nvSpPr>
          <p:cNvPr id="2107" name="Rectangle 546"/>
          <p:cNvSpPr>
            <a:spLocks noChangeArrowheads="1"/>
          </p:cNvSpPr>
          <p:nvPr/>
        </p:nvSpPr>
        <p:spPr bwMode="auto">
          <a:xfrm>
            <a:off x="0" y="211455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08" name="Rectangle 547"/>
          <p:cNvSpPr>
            <a:spLocks noChangeArrowheads="1"/>
          </p:cNvSpPr>
          <p:nvPr/>
        </p:nvSpPr>
        <p:spPr bwMode="auto">
          <a:xfrm>
            <a:off x="0" y="220599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09" name="Rectangle 550"/>
          <p:cNvSpPr>
            <a:spLocks noChangeArrowheads="1"/>
          </p:cNvSpPr>
          <p:nvPr/>
        </p:nvSpPr>
        <p:spPr bwMode="auto">
          <a:xfrm>
            <a:off x="0" y="213741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10" name="Rectangle 553"/>
          <p:cNvSpPr>
            <a:spLocks noChangeArrowheads="1"/>
          </p:cNvSpPr>
          <p:nvPr/>
        </p:nvSpPr>
        <p:spPr bwMode="auto">
          <a:xfrm>
            <a:off x="0" y="213741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111" name="Rectangle 556"/>
          <p:cNvSpPr>
            <a:spLocks noChangeArrowheads="1"/>
          </p:cNvSpPr>
          <p:nvPr/>
        </p:nvSpPr>
        <p:spPr bwMode="auto">
          <a:xfrm>
            <a:off x="0" y="2122170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4" name="Metin kutusu 1"/>
              <p:cNvSpPr txBox="1">
                <a:spLocks noChangeArrowheads="1"/>
              </p:cNvSpPr>
              <p:nvPr/>
            </p:nvSpPr>
            <p:spPr bwMode="auto">
              <a:xfrm>
                <a:off x="646179" y="29301356"/>
                <a:ext cx="9209702" cy="12285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tr-TR" altLang="en-US" sz="3000" i="1" u="sng" dirty="0">
                    <a:solidFill>
                      <a:srgbClr val="FF0000"/>
                    </a:solidFill>
                    <a:latin typeface="+mj-lt"/>
                  </a:rPr>
                  <a:t>Time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  <a:latin typeface="+mj-lt"/>
                  </a:rPr>
                  <a:t>Evolution</a:t>
                </a:r>
                <a:r>
                  <a:rPr lang="tr-TR" altLang="en-US" sz="3000" i="1" u="sng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  <a:latin typeface="+mj-lt"/>
                  </a:rPr>
                  <a:t>Equations</a:t>
                </a:r>
                <a:r>
                  <a:rPr lang="tr-TR" altLang="en-US" sz="3000" i="1" u="sng" dirty="0">
                    <a:solidFill>
                      <a:srgbClr val="FF0000"/>
                    </a:solidFill>
                    <a:latin typeface="+mj-lt"/>
                  </a:rPr>
                  <a:t>: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tr-TR" sz="2600" i="1" u="sng" dirty="0" err="1">
                    <a:latin typeface="+mn-lt"/>
                  </a:rPr>
                  <a:t>Franzetti</a:t>
                </a:r>
                <a:r>
                  <a:rPr lang="tr-TR" sz="2600" i="1" u="sng" dirty="0">
                    <a:latin typeface="+mn-lt"/>
                  </a:rPr>
                  <a:t>(1982)</a:t>
                </a:r>
                <a:r>
                  <a:rPr lang="tr-TR" sz="2600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tr-TR" sz="260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f>
                      <m:f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𝑠𝑒</m:t>
                            </m:r>
                          </m:sub>
                        </m:sSub>
                      </m:den>
                    </m:f>
                    <m:r>
                      <a:rPr lang="tr-TR" sz="26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tr-TR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tr-TR" sz="2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tr-TR" altLang="en-US" sz="2600" dirty="0">
                  <a:latin typeface="+mj-lt"/>
                </a:endParaRP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tr-TR" sz="2600" i="1" dirty="0">
                    <a:latin typeface="Cambria Math" panose="02040503050406030204" pitchFamily="18" charset="0"/>
                  </a:rPr>
                  <a:t>Where;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𝑠𝑐𝑜𝑢𝑟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𝑑𝑒𝑝𝑡h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𝑑𝑖𝑚𝑒𝑛𝑠𝑖𝑜𝑛𝑙𝑒𝑠𝑠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tr-TR" sz="2600" b="0" i="1" dirty="0"/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𝑒𝑞𝑢𝑖𝑙𝑖𝑏𝑟𝑖𝑢𝑚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𝑠𝑐𝑜𝑢𝑟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𝑑𝑒𝑝𝑡h</m:t>
                    </m:r>
                  </m:oMath>
                </a14:m>
                <a:r>
                  <a:rPr lang="tr-TR" sz="2600" b="0" i="1" dirty="0"/>
                  <a:t>               </a:t>
                </a:r>
                <a14:m>
                  <m:oMath xmlns:m="http://schemas.openxmlformats.org/officeDocument/2006/math"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r>
                  <a:rPr lang="tr-TR" sz="2600" b="0" i="1" dirty="0"/>
                  <a:t> </a:t>
                </a:r>
                <a:endParaRPr lang="tr-TR" sz="26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tr-TR" sz="26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tr-TR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600" i="1" baseline="-2500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𝑒𝑞𝑢𝑖𝑙𝑖𝑏𝑟𝑖𝑢𝑚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r>
                  <a:rPr lang="tr-TR" sz="2600" b="0" i="1" dirty="0"/>
                  <a:t>            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𝑑𝑒𝑛𝑠𝑖𝑚𝑒𝑡𝑟𝑖𝑐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𝐹𝑟𝑜𝑢𝑑𝑒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𝑑𝑒𝑛𝑠𝑖𝑡𝑦</m:t>
                    </m:r>
                  </m:oMath>
                </a14:m>
                <a:r>
                  <a:rPr lang="tr-TR" sz="2600" b="0" i="1" dirty="0"/>
                  <a:t> 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𝑔𝑒𝑜𝑚𝑒𝑡𝑟𝑖𝑐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𝑆𝑡𝑎𝑛𝑑𝑎𝑟𝑡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𝐷𝑒𝑣𝑖𝑎𝑡𝑖𝑜𝑛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𝑠𝑒𝑑𝑖𝑚𝑒𝑛𝑡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𝑝𝑎𝑟𝑡𝑖𝑐𝑙𝑒𝑠</m:t>
                      </m:r>
                    </m:oMath>
                  </m:oMathPara>
                </a14:m>
                <a:endParaRPr lang="tr-TR" sz="2600" b="0" i="1" dirty="0"/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𝑒𝑓𝑒𝑟𝑒𝑛𝑐𝑒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tr-TR" sz="2600" b="0" i="1" dirty="0"/>
              </a:p>
              <a:p>
                <a:pPr marL="342900" indent="-342900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Maximum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Scour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 Depth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Clear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Water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Condition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tr-TR" altLang="en-US" sz="2600" i="1" u="sng" dirty="0" err="1"/>
                  <a:t>Hancu</a:t>
                </a:r>
                <a:r>
                  <a:rPr lang="tr-TR" altLang="en-US" sz="2600" i="1" u="sng" dirty="0"/>
                  <a:t>(1971):</a:t>
                </a:r>
                <a:r>
                  <a:rPr lang="tr-TR" altLang="en-US" sz="2600" i="1" dirty="0"/>
                  <a:t>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alt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alt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alt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altLang="en-US" sz="2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altLang="en-US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tr-TR" alt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altLang="en-US" sz="2600" i="1">
                        <a:latin typeface="Cambria Math" panose="02040503050406030204" pitchFamily="18" charset="0"/>
                      </a:rPr>
                      <m:t>=2.42</m:t>
                    </m:r>
                    <m:sSup>
                      <m:sSupPr>
                        <m:ctrlPr>
                          <a:rPr lang="tr-TR" alt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alt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altLang="en-US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altLang="en-US" sz="2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tr-TR" altLang="en-US" sz="26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tr-TR" alt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altLang="en-US" sz="2600" i="1">
                            <a:latin typeface="Cambria Math" panose="02040503050406030204" pitchFamily="18" charset="0"/>
                          </a:rPr>
                          <m:t>𝐹𝑟</m:t>
                        </m:r>
                      </m:e>
                      <m:sup>
                        <m:r>
                          <a:rPr lang="tr-TR" altLang="en-US" sz="26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tr-TR" altLang="en-US" sz="2600" i="1" dirty="0"/>
              </a:p>
              <a:p>
                <a:pPr algn="just" eaLnBrk="1" hangingPunct="1">
                  <a:spcBef>
                    <a:spcPct val="50000"/>
                  </a:spcBef>
                  <a:defRPr/>
                </a:pPr>
                <a:endParaRPr lang="en-GB" altLang="en-US" sz="2600" u="sng" dirty="0">
                  <a:solidFill>
                    <a:srgbClr val="FF0000"/>
                  </a:solidFill>
                </a:endParaRPr>
              </a:p>
              <a:p>
                <a:pPr algn="just" eaLnBrk="1" hangingPunct="1">
                  <a:spcBef>
                    <a:spcPct val="50000"/>
                  </a:spcBef>
                  <a:defRPr/>
                </a:pP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.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. </a:t>
                </a: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 (Deng &amp; Cai, 2009).</a:t>
                </a:r>
              </a:p>
              <a:p>
                <a:pPr algn="just" eaLnBrk="1" hangingPunct="1">
                  <a:spcBef>
                    <a:spcPct val="50000"/>
                  </a:spcBef>
                  <a:defRPr/>
                </a:pPr>
                <a:endParaRPr lang="en-US" sz="2600" dirty="0"/>
              </a:p>
              <a:p>
                <a:pPr algn="just" eaLnBrk="1" hangingPunct="1">
                  <a:spcBef>
                    <a:spcPct val="50000"/>
                  </a:spcBef>
                  <a:defRPr/>
                </a:pP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.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. </a:t>
                </a: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 (Deng &amp; Cai, 2009).</a:t>
                </a:r>
              </a:p>
              <a:p>
                <a:pPr algn="just" eaLnBrk="1" hangingPunct="1">
                  <a:spcBef>
                    <a:spcPct val="50000"/>
                  </a:spcBef>
                  <a:defRPr/>
                </a:pPr>
                <a:endParaRPr lang="tr-TR" sz="2600" dirty="0"/>
              </a:p>
            </p:txBody>
          </p:sp>
        </mc:Choice>
        <mc:Fallback xmlns="">
          <p:sp>
            <p:nvSpPr>
              <p:cNvPr id="2114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179" y="29301356"/>
                <a:ext cx="9209702" cy="12285286"/>
              </a:xfrm>
              <a:prstGeom prst="rect">
                <a:avLst/>
              </a:prstGeom>
              <a:blipFill>
                <a:blip r:embed="rId3"/>
                <a:stretch>
                  <a:fillRect l="-1522" t="-645" r="-11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5" name="AutoShape 437"/>
          <p:cNvSpPr>
            <a:spLocks noChangeArrowheads="1"/>
          </p:cNvSpPr>
          <p:nvPr/>
        </p:nvSpPr>
        <p:spPr bwMode="auto">
          <a:xfrm>
            <a:off x="733425" y="7658100"/>
            <a:ext cx="9401175" cy="43836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2119" name="Rectangle 167"/>
          <p:cNvSpPr>
            <a:spLocks noChangeArrowheads="1"/>
          </p:cNvSpPr>
          <p:nvPr/>
        </p:nvSpPr>
        <p:spPr bwMode="auto">
          <a:xfrm>
            <a:off x="11233150" y="31778575"/>
            <a:ext cx="28762325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tr-TR"/>
          </a:p>
        </p:txBody>
      </p:sp>
      <p:sp>
        <p:nvSpPr>
          <p:cNvPr id="2121" name="Rectangle 176"/>
          <p:cNvSpPr>
            <a:spLocks noChangeArrowheads="1"/>
          </p:cNvSpPr>
          <p:nvPr/>
        </p:nvSpPr>
        <p:spPr bwMode="auto">
          <a:xfrm>
            <a:off x="22069425" y="8020050"/>
            <a:ext cx="322802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tr-TR"/>
          </a:p>
        </p:txBody>
      </p:sp>
      <p:sp>
        <p:nvSpPr>
          <p:cNvPr id="4" name="AutoShape 437"/>
          <p:cNvSpPr>
            <a:spLocks noChangeArrowheads="1"/>
          </p:cNvSpPr>
          <p:nvPr/>
        </p:nvSpPr>
        <p:spPr bwMode="auto">
          <a:xfrm>
            <a:off x="20721638" y="7534276"/>
            <a:ext cx="10679112" cy="8009461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2276794"/>
            <a:ext cx="7327900" cy="382424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480" y="1752961"/>
            <a:ext cx="8093075" cy="4023038"/>
          </a:xfrm>
          <a:prstGeom prst="rect">
            <a:avLst/>
          </a:prstGeom>
        </p:spPr>
      </p:pic>
      <p:sp>
        <p:nvSpPr>
          <p:cNvPr id="71" name="Text Box 18">
            <a:extLst>
              <a:ext uri="{FF2B5EF4-FFF2-40B4-BE49-F238E27FC236}">
                <a16:creationId xmlns:a16="http://schemas.microsoft.com/office/drawing/2014/main" id="{8530DACD-7801-4852-B8B3-F704A522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01" y="8606493"/>
            <a:ext cx="8501523" cy="33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644" tIns="52322" rIns="104644" bIns="52322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.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.</a:t>
            </a:r>
            <a:endParaRPr lang="tr-TR" sz="2600" dirty="0"/>
          </a:p>
          <a:p>
            <a:pPr algn="just" eaLnBrk="1" hangingPunct="1">
              <a:spcBef>
                <a:spcPct val="50000"/>
              </a:spcBef>
              <a:buNone/>
            </a:pPr>
            <a:endParaRPr lang="tr-TR" sz="26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tr-TR" sz="2600" dirty="0"/>
          </a:p>
        </p:txBody>
      </p:sp>
      <p:graphicFrame>
        <p:nvGraphicFramePr>
          <p:cNvPr id="85" name="Grafik 84">
            <a:extLst>
              <a:ext uri="{FF2B5EF4-FFF2-40B4-BE49-F238E27FC236}">
                <a16:creationId xmlns:a16="http://schemas.microsoft.com/office/drawing/2014/main" id="{629079A6-B18A-4E1E-A0CE-AE9F71D13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699920"/>
              </p:ext>
            </p:extLst>
          </p:nvPr>
        </p:nvGraphicFramePr>
        <p:xfrm>
          <a:off x="22591017" y="17686563"/>
          <a:ext cx="6054279" cy="391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7" name="Metin kutusu 1">
            <a:extLst>
              <a:ext uri="{FF2B5EF4-FFF2-40B4-BE49-F238E27FC236}">
                <a16:creationId xmlns:a16="http://schemas.microsoft.com/office/drawing/2014/main" id="{0444FDE8-BC2B-4187-A50F-4821F64A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8025" y="20497526"/>
            <a:ext cx="90122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tr-TR" altLang="en-US" sz="2600" dirty="0"/>
              <a:t>.</a:t>
            </a:r>
            <a:endParaRPr lang="tr-TR" altLang="en-US" sz="2600" dirty="0">
              <a:latin typeface="+mj-lt"/>
            </a:endParaRP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BE75B624-22B1-4824-AE6B-3F4F3D85C271}"/>
              </a:ext>
            </a:extLst>
          </p:cNvPr>
          <p:cNvSpPr/>
          <p:nvPr/>
        </p:nvSpPr>
        <p:spPr bwMode="auto">
          <a:xfrm>
            <a:off x="3589338" y="32383602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7007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0" lang="tr-T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k: Köşeli Çift Ayraç 7">
            <a:extLst>
              <a:ext uri="{FF2B5EF4-FFF2-40B4-BE49-F238E27FC236}">
                <a16:creationId xmlns:a16="http://schemas.microsoft.com/office/drawing/2014/main" id="{C2E782E3-B44A-4C20-B716-C1EB1B8A27A0}"/>
              </a:ext>
            </a:extLst>
          </p:cNvPr>
          <p:cNvSpPr/>
          <p:nvPr/>
        </p:nvSpPr>
        <p:spPr bwMode="auto">
          <a:xfrm>
            <a:off x="11614150" y="30205420"/>
            <a:ext cx="484632" cy="484632"/>
          </a:xfrm>
          <a:prstGeom prst="chevr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7007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0" lang="tr-T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k: Köşeli Çift Ayraç 8">
            <a:extLst>
              <a:ext uri="{FF2B5EF4-FFF2-40B4-BE49-F238E27FC236}">
                <a16:creationId xmlns:a16="http://schemas.microsoft.com/office/drawing/2014/main" id="{61ABA9C9-1B7D-4743-9775-318A51422582}"/>
              </a:ext>
            </a:extLst>
          </p:cNvPr>
          <p:cNvSpPr/>
          <p:nvPr/>
        </p:nvSpPr>
        <p:spPr bwMode="auto">
          <a:xfrm>
            <a:off x="11482388" y="30161104"/>
            <a:ext cx="484632" cy="484632"/>
          </a:xfrm>
          <a:prstGeom prst="chevr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7007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0" lang="tr-T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36E6D982-FA8D-4743-B755-E9F4AFC3B43E}"/>
              </a:ext>
            </a:extLst>
          </p:cNvPr>
          <p:cNvSpPr/>
          <p:nvPr/>
        </p:nvSpPr>
        <p:spPr bwMode="auto">
          <a:xfrm>
            <a:off x="3589338" y="32315342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57007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</a:pPr>
            <a:endParaRPr kumimoji="0" lang="tr-T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Text Box 600">
            <a:extLst>
              <a:ext uri="{FF2B5EF4-FFF2-40B4-BE49-F238E27FC236}">
                <a16:creationId xmlns:a16="http://schemas.microsoft.com/office/drawing/2014/main" id="{0C724972-249D-4928-8A00-18CB4F7F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8649" y="27949251"/>
            <a:ext cx="85534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endParaRPr lang="en-US" altLang="en-US" sz="2600" dirty="0">
              <a:latin typeface="+mj-lt"/>
            </a:endParaRPr>
          </a:p>
        </p:txBody>
      </p:sp>
      <p:sp>
        <p:nvSpPr>
          <p:cNvPr id="92" name="AutoShape 437">
            <a:extLst>
              <a:ext uri="{FF2B5EF4-FFF2-40B4-BE49-F238E27FC236}">
                <a16:creationId xmlns:a16="http://schemas.microsoft.com/office/drawing/2014/main" id="{460825D3-FC0E-45D8-B2CF-8B2DCB15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38" y="23510389"/>
            <a:ext cx="9698038" cy="1895999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95" name="Rectangle 442">
            <a:extLst>
              <a:ext uri="{FF2B5EF4-FFF2-40B4-BE49-F238E27FC236}">
                <a16:creationId xmlns:a16="http://schemas.microsoft.com/office/drawing/2014/main" id="{821B7DCD-1A42-4FB1-8E76-C736586BB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4013" y="23744806"/>
            <a:ext cx="9772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E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XPERIMENTAL</a:t>
            </a:r>
            <a:r>
              <a:rPr lang="tr-TR" altLang="en-US" sz="36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S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ETUP</a:t>
            </a:r>
            <a:endParaRPr lang="tr-TR" altLang="en-US" sz="36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F7774CA-165D-4D3E-95BF-60E4707FA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59847" y="11220526"/>
            <a:ext cx="6007266" cy="4336231"/>
          </a:xfrm>
          <a:prstGeom prst="rect">
            <a:avLst/>
          </a:prstGeom>
        </p:spPr>
      </p:pic>
      <p:sp>
        <p:nvSpPr>
          <p:cNvPr id="99" name="Text Box 600">
            <a:extLst>
              <a:ext uri="{FF2B5EF4-FFF2-40B4-BE49-F238E27FC236}">
                <a16:creationId xmlns:a16="http://schemas.microsoft.com/office/drawing/2014/main" id="{B60E71EE-7970-4619-91B5-3AEA5ABC5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1030" y="21822132"/>
            <a:ext cx="989203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800" dirty="0"/>
              <a:t> </a:t>
            </a: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altLang="en-US" sz="2800" dirty="0"/>
              <a:t>.</a:t>
            </a:r>
            <a:r>
              <a:rPr lang="en-GB" sz="2800" dirty="0"/>
              <a:t> </a:t>
            </a:r>
            <a:r>
              <a:rPr lang="en-GB" sz="2800" dirty="0" err="1"/>
              <a:t>Xxxxxxxxx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GB" sz="2800" dirty="0"/>
              <a:t> </a:t>
            </a:r>
            <a:r>
              <a:rPr lang="en-GB" sz="2800" dirty="0" err="1"/>
              <a:t>xxxxx</a:t>
            </a:r>
            <a:r>
              <a:rPr lang="en-US" altLang="en-US" sz="2800" dirty="0"/>
              <a:t>.</a:t>
            </a:r>
            <a:r>
              <a:rPr lang="tr-TR" altLang="en-US" sz="2800" dirty="0"/>
              <a:t> </a:t>
            </a:r>
            <a:endParaRPr lang="tr-TR" sz="2800" dirty="0"/>
          </a:p>
        </p:txBody>
      </p:sp>
      <p:sp>
        <p:nvSpPr>
          <p:cNvPr id="89" name="Text Box 18">
            <a:extLst>
              <a:ext uri="{FF2B5EF4-FFF2-40B4-BE49-F238E27FC236}">
                <a16:creationId xmlns:a16="http://schemas.microsoft.com/office/drawing/2014/main" id="{3F55BCF3-D65F-4A0C-BC20-974502BAB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294" y="12413431"/>
            <a:ext cx="5219700" cy="7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644" tIns="52322" rIns="104644" bIns="52322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I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NTRODUCTION</a:t>
            </a:r>
            <a:endParaRPr lang="en-GB" altLang="en-US" sz="36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91" name="Text Box 18">
            <a:extLst>
              <a:ext uri="{FF2B5EF4-FFF2-40B4-BE49-F238E27FC236}">
                <a16:creationId xmlns:a16="http://schemas.microsoft.com/office/drawing/2014/main" id="{48DCB5F8-EC68-41D6-9DDA-5FDA9CDE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691" y="28211580"/>
            <a:ext cx="7003797" cy="7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644" tIns="52322" rIns="104644" bIns="52322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T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HEORETICAL </a:t>
            </a:r>
            <a:r>
              <a:rPr lang="tr-TR" altLang="en-US" sz="4000" b="1" dirty="0">
                <a:solidFill>
                  <a:srgbClr val="000099"/>
                </a:solidFill>
                <a:latin typeface="Verdana" pitchFamily="34" charset="0"/>
              </a:rPr>
              <a:t>R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EVIEW</a:t>
            </a:r>
            <a:endParaRPr lang="en-GB" altLang="en-US" sz="3600" b="1" dirty="0">
              <a:solidFill>
                <a:srgbClr val="000099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928DAC5D-6EC4-44DA-9B78-9A9EBFF281C4}"/>
                  </a:ext>
                </a:extLst>
              </p:cNvPr>
              <p:cNvSpPr/>
              <p:nvPr/>
            </p:nvSpPr>
            <p:spPr>
              <a:xfrm>
                <a:off x="11233150" y="8266453"/>
                <a:ext cx="8402637" cy="3162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Maximum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Scour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 Depth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for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 Live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Bed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tr-TR" altLang="en-US" sz="3000" i="1" u="sng" dirty="0" err="1">
                    <a:solidFill>
                      <a:srgbClr val="FF0000"/>
                    </a:solidFill>
                  </a:rPr>
                  <a:t>Condition</a:t>
                </a:r>
                <a:r>
                  <a:rPr lang="tr-TR" altLang="en-US" sz="3000" i="1" u="sng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tr-TR" sz="2600" i="1" u="sng" dirty="0" err="1"/>
                  <a:t>Neil</a:t>
                </a:r>
                <a:r>
                  <a:rPr lang="tr-TR" sz="2600" i="1" u="sng" dirty="0"/>
                  <a:t>(1964)</a:t>
                </a:r>
                <a:r>
                  <a:rPr lang="tr-TR" sz="2600" i="1" dirty="0"/>
                  <a:t>                                </a:t>
                </a:r>
                <a:r>
                  <a:rPr lang="tr-TR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sz="2600">
                        <a:latin typeface="Cambria Math" panose="02040503050406030204" pitchFamily="18" charset="0"/>
                      </a:rPr>
                      <m:t>=1.35</m:t>
                    </m:r>
                    <m:sSup>
                      <m:sSup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tr-TR" sz="260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tr-TR" sz="260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tr-TR" sz="2600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</m:oMath>
                </a14:m>
                <a:endParaRPr lang="tr-TR" sz="2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600" i="1" u="sng" dirty="0"/>
                  <a:t>Shen(1969)</a:t>
                </a:r>
                <a14:m>
                  <m:oMath xmlns:m="http://schemas.openxmlformats.org/officeDocument/2006/math">
                    <m:r>
                      <a:rPr lang="tr-TR" sz="2600" i="1"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f>
                      <m:f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sz="2600">
                        <a:latin typeface="Cambria Math" panose="02040503050406030204" pitchFamily="18" charset="0"/>
                      </a:rPr>
                      <m:t>=3.4</m:t>
                    </m:r>
                    <m:sSup>
                      <m:sSup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60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60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  <m:sup>
                        <m:f>
                          <m:f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tr-TR" sz="26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tr-TR" sz="260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tr-TR" sz="260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tr-TR" sz="2600" dirty="0"/>
              </a:p>
              <a:p>
                <a:pPr marL="342900" indent="-342900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tr-TR" sz="2600" i="1" u="sng" dirty="0" err="1"/>
                  <a:t>Breusers</a:t>
                </a:r>
                <a:r>
                  <a:rPr lang="tr-TR" sz="2600" i="1" u="sng" dirty="0"/>
                  <a:t> at al.(1977)</a:t>
                </a:r>
                <a:r>
                  <a:rPr lang="tr-TR" sz="26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tr-TR" sz="260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tr-TR" sz="2600"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tr-TR" sz="2600">
                                <a:latin typeface="Cambria Math" panose="02040503050406030204" pitchFamily="18" charset="0"/>
                              </a:rPr>
                              <m:t>y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tr-TR" sz="2600">
                                <a:latin typeface="Cambria Math" panose="02040503050406030204" pitchFamily="18" charset="0"/>
                              </a:rPr>
                              <m:t>b</m:t>
                            </m:r>
                          </m:den>
                        </m:f>
                      </m:e>
                    </m:d>
                  </m:oMath>
                </a14:m>
                <a:endParaRPr lang="tr-TR" sz="2600" i="1" u="sng" dirty="0"/>
              </a:p>
            </p:txBody>
          </p:sp>
        </mc:Choice>
        <mc:Fallback xmlns="">
          <p:sp>
            <p:nvSpPr>
              <p:cNvPr id="11" name="Dikdörtgen 10">
                <a:extLst>
                  <a:ext uri="{FF2B5EF4-FFF2-40B4-BE49-F238E27FC236}">
                    <a16:creationId xmlns:a16="http://schemas.microsoft.com/office/drawing/2014/main" id="{928DAC5D-6EC4-44DA-9B78-9A9EBFF28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50" y="8266453"/>
                <a:ext cx="8402637" cy="3162982"/>
              </a:xfrm>
              <a:prstGeom prst="rect">
                <a:avLst/>
              </a:prstGeom>
              <a:blipFill>
                <a:blip r:embed="rId9"/>
                <a:stretch>
                  <a:fillRect l="-1742" t="-2505" b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915F30F8-4957-4831-85A8-62EB8162E2F3}"/>
                  </a:ext>
                </a:extLst>
              </p:cNvPr>
              <p:cNvSpPr/>
              <p:nvPr/>
            </p:nvSpPr>
            <p:spPr>
              <a:xfrm>
                <a:off x="11131896" y="12230100"/>
                <a:ext cx="8543579" cy="549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tr-TR" sz="2600" i="1" dirty="0">
                    <a:latin typeface="Cambria Math" panose="02040503050406030204" pitchFamily="18" charset="0"/>
                  </a:rPr>
                  <a:t>Where;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𝑃𝑖𝑒𝑟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𝑊𝑖𝑑𝑡h</m:t>
                      </m:r>
                      <m:r>
                        <a:rPr lang="tr-TR" sz="2600" i="1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𝐴𝑝𝑝𝑟𝑜𝑎𝑐h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𝑉𝑒𝑙𝑜𝑐𝑖𝑡𝑦</m:t>
                      </m:r>
                    </m:oMath>
                  </m:oMathPara>
                </a14:m>
                <a:endParaRPr lang="tr-TR" sz="2600" i="1" dirty="0"/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26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𝐴𝑝𝑝𝑟𝑜𝑎𝑐h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𝑓𝑙𝑜𝑤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tr-TR" sz="2600" i="1">
                        <a:latin typeface="Cambria Math" panose="02040503050406030204" pitchFamily="18" charset="0"/>
                      </a:rPr>
                      <m:t>𝑑𝑒𝑝𝑡h</m:t>
                    </m:r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tr-TR" sz="2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tr-TR" sz="2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tr-TR" sz="26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𝐶𝑟𝑖𝑡𝑖𝑐𝑎𝑙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𝑉𝑒𝑙𝑜𝑐𝑖𝑡𝑦</m:t>
                    </m:r>
                  </m:oMath>
                </a14:m>
                <a:r>
                  <a:rPr lang="tr-TR" sz="26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6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tr-TR" sz="2600" i="1">
                        <a:latin typeface="Cambria Math" panose="02040503050406030204" pitchFamily="18" charset="0"/>
                      </a:rPr>
                      <m:t>𝐹𝑟𝑜𝑢𝑑𝑒</m:t>
                    </m:r>
                    <m:r>
                      <a:rPr lang="tr-TR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i="1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sSub>
                      <m:sSubPr>
                        <m:ctrlPr>
                          <a:rPr lang="tr-TR" alt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altLang="en-US" sz="2600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tr-TR" altLang="en-US" sz="26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altLang="en-US" sz="2600" i="1">
                        <a:latin typeface="Cambria Math" panose="02040503050406030204" pitchFamily="18" charset="0"/>
                      </a:rPr>
                      <m:t>𝑀𝑒𝑑𝑖𝑎𝑛</m:t>
                    </m:r>
                    <m:r>
                      <a:rPr lang="tr-TR" alt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altLang="en-US" sz="2600" i="1">
                        <a:latin typeface="Cambria Math" panose="02040503050406030204" pitchFamily="18" charset="0"/>
                      </a:rPr>
                      <m:t>𝐺𝑟𝑎𝑖𝑛</m:t>
                    </m:r>
                    <m:r>
                      <a:rPr lang="tr-TR" alt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altLang="en-US" sz="2600" i="1">
                        <a:latin typeface="Cambria Math" panose="02040503050406030204" pitchFamily="18" charset="0"/>
                      </a:rPr>
                      <m:t>𝑆𝑖𝑧𝑒</m:t>
                    </m:r>
                  </m:oMath>
                </a14:m>
                <a:endParaRPr lang="tr-TR" sz="2600" i="1" dirty="0"/>
              </a:p>
              <a:p>
                <a:pPr eaLnBrk="1" hangingPunct="1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6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6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tr-TR" sz="26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𝐺𝑟𝑎𝑖𝑛</m:t>
                    </m:r>
                    <m:sSup>
                      <m:sSup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                          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𝐸𝑓𝑓𝑒𝑐𝑡𝑖𝑣𝑒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𝐷𝑖𝑎𝑚𝑒𝑡𝑒𝑟</m:t>
                    </m:r>
                  </m:oMath>
                </a14:m>
                <a:r>
                  <a:rPr lang="tr-TR" sz="2600" i="1" dirty="0"/>
                  <a:t> </a:t>
                </a:r>
                <a:endParaRPr lang="en-GB" sz="2600" i="1" dirty="0"/>
              </a:p>
              <a:p>
                <a:pPr eaLnBrk="1" hangingPunct="1">
                  <a:spcBef>
                    <a:spcPct val="50000"/>
                  </a:spcBef>
                  <a:defRPr/>
                </a:pPr>
                <a:endParaRPr lang="en-GB" sz="2600" i="1" dirty="0"/>
              </a:p>
              <a:p>
                <a:pPr algn="just" eaLnBrk="1" hangingPunct="1">
                  <a:spcBef>
                    <a:spcPct val="50000"/>
                  </a:spcBef>
                  <a:defRPr/>
                </a:pP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.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. </a:t>
                </a:r>
                <a:r>
                  <a:rPr lang="en-GB" sz="2600" dirty="0" err="1"/>
                  <a:t>Xxxxxxxxx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GB" sz="2600" dirty="0"/>
                  <a:t> </a:t>
                </a:r>
                <a:r>
                  <a:rPr lang="en-GB" sz="2600" dirty="0" err="1"/>
                  <a:t>xxxxx</a:t>
                </a:r>
                <a:r>
                  <a:rPr lang="en-US" sz="2600" dirty="0"/>
                  <a:t> (Deng &amp; Cai, 2009).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tr-TR" sz="2600" i="1" dirty="0"/>
                  <a:t>           </a:t>
                </a:r>
                <a:endParaRPr lang="tr-TR" sz="2600" dirty="0"/>
              </a:p>
            </p:txBody>
          </p:sp>
        </mc:Choice>
        <mc:Fallback xmlns="">
          <p:sp>
            <p:nvSpPr>
              <p:cNvPr id="12" name="Dikdörtgen 11">
                <a:extLst>
                  <a:ext uri="{FF2B5EF4-FFF2-40B4-BE49-F238E27FC236}">
                    <a16:creationId xmlns:a16="http://schemas.microsoft.com/office/drawing/2014/main" id="{915F30F8-4957-4831-85A8-62EB8162E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896" y="12230100"/>
                <a:ext cx="8543579" cy="5493812"/>
              </a:xfrm>
              <a:prstGeom prst="rect">
                <a:avLst/>
              </a:prstGeom>
              <a:blipFill>
                <a:blip r:embed="rId10"/>
                <a:stretch>
                  <a:fillRect l="-1284" t="-999" r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Resim 95">
            <a:extLst>
              <a:ext uri="{FF2B5EF4-FFF2-40B4-BE49-F238E27FC236}">
                <a16:creationId xmlns:a16="http://schemas.microsoft.com/office/drawing/2014/main" id="{4D0A82B1-D4D9-4C45-B46E-11BB1FD970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73" y="29674803"/>
            <a:ext cx="3882613" cy="517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Picture 2" descr="C:\Users\toshiba\Downloads\IMG_20180328_155737.jpg">
            <a:extLst>
              <a:ext uri="{FF2B5EF4-FFF2-40B4-BE49-F238E27FC236}">
                <a16:creationId xmlns:a16="http://schemas.microsoft.com/office/drawing/2014/main" id="{00662B07-C0C7-48F1-B36F-50A88D75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37175" y="35208370"/>
            <a:ext cx="4192542" cy="29673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Resim 100">
            <a:extLst>
              <a:ext uri="{FF2B5EF4-FFF2-40B4-BE49-F238E27FC236}">
                <a16:creationId xmlns:a16="http://schemas.microsoft.com/office/drawing/2014/main" id="{22C2CA31-CD6E-43E3-878F-DFE20A92E1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62077" y="38585104"/>
            <a:ext cx="4433852" cy="2494041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32329092-6940-432E-AD19-5E63DDF2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6075" y="8278395"/>
            <a:ext cx="43076422" cy="111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6EC04975-40CF-47CE-A7AA-4B648433BC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70009" y="8060316"/>
            <a:ext cx="8890000" cy="12494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9CD38BDA-CB55-41D8-8B05-B037FC50AD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13749" y="9553982"/>
            <a:ext cx="4221857" cy="1516835"/>
          </a:xfrm>
          <a:prstGeom prst="rect">
            <a:avLst/>
          </a:prstGeom>
        </p:spPr>
      </p:pic>
      <p:sp>
        <p:nvSpPr>
          <p:cNvPr id="108" name="Text Box 600">
            <a:extLst>
              <a:ext uri="{FF2B5EF4-FFF2-40B4-BE49-F238E27FC236}">
                <a16:creationId xmlns:a16="http://schemas.microsoft.com/office/drawing/2014/main" id="{75F38462-9E9E-406B-8102-CAB555D60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1030" y="35767026"/>
            <a:ext cx="9892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sz="2600" dirty="0"/>
              <a:t>. </a:t>
            </a:r>
            <a:endParaRPr lang="tr-TR" sz="2600" dirty="0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0C18B07D-A686-4F88-863A-F4BC2C8A26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94973" y="24116310"/>
            <a:ext cx="6502402" cy="4486657"/>
          </a:xfrm>
          <a:prstGeom prst="rect">
            <a:avLst/>
          </a:prstGeom>
        </p:spPr>
      </p:pic>
      <p:sp>
        <p:nvSpPr>
          <p:cNvPr id="110" name="Text Box 600">
            <a:extLst>
              <a:ext uri="{FF2B5EF4-FFF2-40B4-BE49-F238E27FC236}">
                <a16:creationId xmlns:a16="http://schemas.microsoft.com/office/drawing/2014/main" id="{DC10DE90-BC6B-4C57-BA1C-D32F0613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1982" y="28909962"/>
            <a:ext cx="989203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tr-TR" altLang="en-US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en-GB" sz="2600" dirty="0"/>
              <a:t> </a:t>
            </a:r>
            <a:r>
              <a:rPr lang="en-GB" sz="2600" dirty="0" err="1"/>
              <a:t>Xxxxxxxxx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GB" sz="2600" dirty="0"/>
              <a:t> </a:t>
            </a:r>
            <a:r>
              <a:rPr lang="en-GB" sz="2600" dirty="0" err="1"/>
              <a:t>xxxxx</a:t>
            </a:r>
            <a:r>
              <a:rPr lang="en-US" altLang="en-US" sz="2600" dirty="0"/>
              <a:t>.</a:t>
            </a:r>
            <a:r>
              <a:rPr lang="tr-TR" altLang="en-US" sz="2600" dirty="0"/>
              <a:t> </a:t>
            </a:r>
            <a:endParaRPr lang="tr-TR" sz="2600" dirty="0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35257883-57DF-43AD-ADDB-245246C439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35211" y="31584900"/>
            <a:ext cx="7312024" cy="4117191"/>
          </a:xfrm>
          <a:prstGeom prst="rect">
            <a:avLst/>
          </a:prstGeom>
        </p:spPr>
      </p:pic>
      <p:sp>
        <p:nvSpPr>
          <p:cNvPr id="112" name="AutoShape 437">
            <a:extLst>
              <a:ext uri="{FF2B5EF4-FFF2-40B4-BE49-F238E27FC236}">
                <a16:creationId xmlns:a16="http://schemas.microsoft.com/office/drawing/2014/main" id="{58B23281-8D11-42DF-ACFB-AF6A2849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2747" y="37455888"/>
            <a:ext cx="10793250" cy="503271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en-US" sz="2000"/>
          </a:p>
        </p:txBody>
      </p:sp>
      <p:sp>
        <p:nvSpPr>
          <p:cNvPr id="113" name="Rectangle 442">
            <a:extLst>
              <a:ext uri="{FF2B5EF4-FFF2-40B4-BE49-F238E27FC236}">
                <a16:creationId xmlns:a16="http://schemas.microsoft.com/office/drawing/2014/main" id="{0849492A-D158-4A98-8ACF-AC649AF6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7472" y="37613432"/>
            <a:ext cx="8401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4400" b="1" dirty="0">
                <a:solidFill>
                  <a:srgbClr val="000099"/>
                </a:solidFill>
                <a:latin typeface="Verdana" pitchFamily="34" charset="0"/>
              </a:rPr>
              <a:t>R</a:t>
            </a:r>
            <a:r>
              <a:rPr lang="tr-TR" altLang="en-US" sz="3200" b="1" dirty="0">
                <a:solidFill>
                  <a:srgbClr val="000099"/>
                </a:solidFill>
                <a:latin typeface="Verdana" pitchFamily="34" charset="0"/>
              </a:rPr>
              <a:t>EFERENCES</a:t>
            </a:r>
            <a:r>
              <a:rPr lang="tr-TR" altLang="en-US" sz="36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4" name="Text Box 600">
            <a:extLst>
              <a:ext uri="{FF2B5EF4-FFF2-40B4-BE49-F238E27FC236}">
                <a16:creationId xmlns:a16="http://schemas.microsoft.com/office/drawing/2014/main" id="{EA8E71CA-A316-402B-81D5-CC2C1EABC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5207" y="38583977"/>
            <a:ext cx="9892031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00713">
              <a:spcBef>
                <a:spcPct val="20000"/>
              </a:spcBef>
              <a:buChar char="•"/>
              <a:defRPr sz="20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700713">
              <a:spcBef>
                <a:spcPct val="20000"/>
              </a:spcBef>
              <a:buChar char="–"/>
              <a:defRPr sz="17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70071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700713">
              <a:spcBef>
                <a:spcPct val="20000"/>
              </a:spcBef>
              <a:buChar char="–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700713">
              <a:spcBef>
                <a:spcPct val="20000"/>
              </a:spcBef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700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2400" dirty="0"/>
              <a:t>ALABI, P.D. Time </a:t>
            </a:r>
            <a:r>
              <a:rPr lang="tr-TR" sz="2400" dirty="0" err="1"/>
              <a:t>development</a:t>
            </a:r>
            <a:r>
              <a:rPr lang="tr-TR" sz="2400" dirty="0"/>
              <a:t> of </a:t>
            </a:r>
            <a:r>
              <a:rPr lang="tr-TR" sz="2400" dirty="0" err="1"/>
              <a:t>local</a:t>
            </a:r>
            <a:r>
              <a:rPr lang="tr-TR" sz="2400" dirty="0"/>
              <a:t> </a:t>
            </a:r>
            <a:r>
              <a:rPr lang="tr-TR" sz="2400" dirty="0" err="1"/>
              <a:t>scour</a:t>
            </a:r>
            <a:r>
              <a:rPr lang="tr-TR" sz="2400" dirty="0"/>
              <a:t> at a </a:t>
            </a:r>
            <a:r>
              <a:rPr lang="tr-TR" sz="2400" dirty="0" err="1"/>
              <a:t>bridge</a:t>
            </a:r>
            <a:r>
              <a:rPr lang="tr-TR" sz="2400" dirty="0"/>
              <a:t> </a:t>
            </a:r>
            <a:r>
              <a:rPr lang="tr-TR" sz="2400" dirty="0" err="1"/>
              <a:t>scour</a:t>
            </a:r>
            <a:r>
              <a:rPr lang="tr-TR" sz="2400" dirty="0"/>
              <a:t> </a:t>
            </a:r>
            <a:r>
              <a:rPr lang="tr-TR" sz="2400" dirty="0" err="1"/>
              <a:t>fitted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a </a:t>
            </a:r>
            <a:r>
              <a:rPr lang="tr-TR" sz="2400" dirty="0" err="1"/>
              <a:t>collar</a:t>
            </a:r>
            <a:r>
              <a:rPr lang="tr-TR" sz="2400" dirty="0"/>
              <a:t>. </a:t>
            </a:r>
            <a:r>
              <a:rPr lang="tr-TR" sz="2400" dirty="0" err="1"/>
              <a:t>Thesis</a:t>
            </a:r>
            <a:r>
              <a:rPr lang="tr-TR" sz="2400" dirty="0"/>
              <a:t> </a:t>
            </a:r>
            <a:r>
              <a:rPr lang="tr-TR" sz="2400" dirty="0" err="1"/>
              <a:t>presented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University</a:t>
            </a:r>
            <a:r>
              <a:rPr lang="tr-TR" sz="2400" dirty="0"/>
              <a:t> of  </a:t>
            </a:r>
            <a:r>
              <a:rPr lang="tr-TR" sz="2400" dirty="0" err="1"/>
              <a:t>Saskatchewan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graduate</a:t>
            </a:r>
            <a:r>
              <a:rPr lang="tr-TR" sz="2400" dirty="0"/>
              <a:t> in </a:t>
            </a:r>
            <a:r>
              <a:rPr lang="tr-TR" sz="2400" dirty="0" err="1"/>
              <a:t>department</a:t>
            </a:r>
            <a:r>
              <a:rPr lang="tr-TR" sz="2400" dirty="0"/>
              <a:t> of </a:t>
            </a:r>
            <a:r>
              <a:rPr lang="tr-TR" sz="2400" dirty="0" err="1"/>
              <a:t>civil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geological</a:t>
            </a:r>
            <a:r>
              <a:rPr lang="tr-TR" sz="2400" dirty="0"/>
              <a:t> </a:t>
            </a:r>
            <a:r>
              <a:rPr lang="tr-TR" sz="2400" dirty="0" err="1"/>
              <a:t>engineering,August</a:t>
            </a:r>
            <a:r>
              <a:rPr lang="tr-TR" sz="2400" dirty="0"/>
              <a:t>, 2006.</a:t>
            </a:r>
          </a:p>
          <a:p>
            <a:r>
              <a:rPr lang="tr-TR" sz="2400" dirty="0"/>
              <a:t>RICHARDSON, E.V. </a:t>
            </a:r>
            <a:r>
              <a:rPr lang="tr-TR" sz="2400" dirty="0" err="1"/>
              <a:t>and</a:t>
            </a:r>
            <a:r>
              <a:rPr lang="tr-TR" sz="2400" dirty="0"/>
              <a:t> DAVIS, S.R., (2001), </a:t>
            </a:r>
            <a:r>
              <a:rPr lang="tr-TR" sz="2400" i="1" dirty="0" err="1"/>
              <a:t>Evaluating</a:t>
            </a:r>
            <a:r>
              <a:rPr lang="tr-TR" sz="2400" i="1" dirty="0"/>
              <a:t> </a:t>
            </a:r>
            <a:r>
              <a:rPr lang="tr-TR" sz="2400" i="1" dirty="0" err="1"/>
              <a:t>Scour</a:t>
            </a:r>
            <a:r>
              <a:rPr lang="tr-TR" sz="2400" i="1" dirty="0"/>
              <a:t> at </a:t>
            </a:r>
            <a:r>
              <a:rPr lang="tr-TR" sz="2400" i="1" dirty="0" err="1"/>
              <a:t>Bridges</a:t>
            </a:r>
            <a:r>
              <a:rPr lang="tr-TR" sz="2400" dirty="0"/>
              <a:t>, </a:t>
            </a:r>
            <a:r>
              <a:rPr lang="tr-TR" sz="2400" dirty="0" err="1"/>
              <a:t>Hydraulic</a:t>
            </a:r>
            <a:r>
              <a:rPr lang="tr-TR" sz="2400" dirty="0"/>
              <a:t> </a:t>
            </a:r>
            <a:r>
              <a:rPr lang="tr-TR" sz="2400" dirty="0" err="1"/>
              <a:t>Engineering</a:t>
            </a:r>
            <a:r>
              <a:rPr lang="tr-TR" sz="2400" dirty="0"/>
              <a:t> </a:t>
            </a:r>
            <a:r>
              <a:rPr lang="tr-TR" sz="2400" dirty="0" err="1"/>
              <a:t>Circular</a:t>
            </a:r>
            <a:r>
              <a:rPr lang="tr-TR" sz="2400" dirty="0"/>
              <a:t> No. 18, </a:t>
            </a:r>
            <a:r>
              <a:rPr lang="tr-TR" sz="2400" dirty="0" err="1"/>
              <a:t>Fourth</a:t>
            </a:r>
            <a:r>
              <a:rPr lang="tr-TR" sz="2400" dirty="0"/>
              <a:t> Edition, FHWA NHI 01-001, May 2001.</a:t>
            </a:r>
          </a:p>
          <a:p>
            <a:r>
              <a:rPr lang="tr-TR" sz="2400" dirty="0"/>
              <a:t>YANMAZ, A.M. (2002). Köprü Hidroliği, METU </a:t>
            </a:r>
            <a:r>
              <a:rPr lang="tr-TR" sz="2400" dirty="0" err="1"/>
              <a:t>publications</a:t>
            </a:r>
            <a:r>
              <a:rPr lang="tr-TR" sz="2400" dirty="0"/>
              <a:t>. </a:t>
            </a:r>
            <a:r>
              <a:rPr lang="tr-TR" sz="2400" dirty="0" err="1"/>
              <a:t>Ankara,Turkey</a:t>
            </a:r>
            <a:endParaRPr lang="tr-TR" sz="2400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4286B8B-00CB-4B18-9324-813E5DA7FB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78333" y="25155979"/>
            <a:ext cx="8750324" cy="2189347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FE27B24-7753-45E0-BC2E-AC149E3561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079" y="29667326"/>
            <a:ext cx="4421911" cy="78650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8C763F6-3AE0-4B29-BA8A-7FCBDE78ADB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469" y="38343326"/>
            <a:ext cx="4221632" cy="31662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image" Target="../media/image1.png" 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57007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57007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2"/>
          <a:stretch>
            <a:fillRect l="-1191" t="-570" r="-1191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Özel</PresentationFormat>
  <Paragraphs>71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Default Design</vt:lpstr>
      <vt:lpstr>INVESTIGATION OF XXXXXXXX</vt:lpstr>
    </vt:vector>
  </TitlesOfParts>
  <Company>METU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MICROCOMPOUNDING OF ABS/POLYAMIDE-6  NANOCOMPOSITES</dc:title>
  <dc:creator>User name placeholder</dc:creator>
  <cp:lastModifiedBy>Bilinmeyen Kullanıcı</cp:lastModifiedBy>
  <cp:revision>654</cp:revision>
  <dcterms:created xsi:type="dcterms:W3CDTF">2006-10-15T17:27:01Z</dcterms:created>
  <dcterms:modified xsi:type="dcterms:W3CDTF">2022-05-12T14:40:08Z</dcterms:modified>
</cp:coreProperties>
</file>